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sldIdLst>
    <p:sldId id="327" r:id="rId2"/>
    <p:sldId id="377" r:id="rId3"/>
    <p:sldId id="800" r:id="rId4"/>
    <p:sldId id="330" r:id="rId5"/>
    <p:sldId id="402" r:id="rId6"/>
    <p:sldId id="801" r:id="rId7"/>
    <p:sldId id="460" r:id="rId8"/>
    <p:sldId id="350" r:id="rId9"/>
    <p:sldId id="274" r:id="rId10"/>
    <p:sldId id="275" r:id="rId11"/>
    <p:sldId id="428" r:id="rId12"/>
    <p:sldId id="434" r:id="rId13"/>
    <p:sldId id="433" r:id="rId14"/>
    <p:sldId id="354" r:id="rId15"/>
    <p:sldId id="429" r:id="rId16"/>
    <p:sldId id="416" r:id="rId17"/>
    <p:sldId id="369" r:id="rId18"/>
    <p:sldId id="356" r:id="rId19"/>
    <p:sldId id="359" r:id="rId20"/>
    <p:sldId id="358" r:id="rId21"/>
    <p:sldId id="430" r:id="rId22"/>
    <p:sldId id="363" r:id="rId23"/>
    <p:sldId id="345" r:id="rId24"/>
    <p:sldId id="779" r:id="rId25"/>
    <p:sldId id="780" r:id="rId26"/>
    <p:sldId id="338" r:id="rId27"/>
    <p:sldId id="351" r:id="rId28"/>
    <p:sldId id="324" r:id="rId29"/>
    <p:sldId id="409" r:id="rId30"/>
    <p:sldId id="352" r:id="rId31"/>
    <p:sldId id="267" r:id="rId32"/>
    <p:sldId id="790" r:id="rId33"/>
    <p:sldId id="347"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ita2" initials="D" lastIdx="15" clrIdx="0">
    <p:extLst>
      <p:ext uri="{19B8F6BF-5375-455C-9EA6-DF929625EA0E}">
        <p15:presenceInfo xmlns:p15="http://schemas.microsoft.com/office/powerpoint/2012/main" userId="S-1-5-21-891995895-2140120311-279341606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A3AB9"/>
    <a:srgbClr val="FFFF00"/>
    <a:srgbClr val="3AB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7A909D-2273-4844-BFCD-5BE8FD2D46A2}" v="29" dt="2019-11-12T18:26:37.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5265" autoAdjust="0"/>
  </p:normalViewPr>
  <p:slideViewPr>
    <p:cSldViewPr snapToGrid="0">
      <p:cViewPr>
        <p:scale>
          <a:sx n="66" d="100"/>
          <a:sy n="66" d="100"/>
        </p:scale>
        <p:origin x="592" y="1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er Kaya" userId="f78e1e6e-203a-46b2-aeb2-6b56b9ddb26c" providerId="ADAL" clId="{C89B463B-E837-4FAD-BB31-9EBE978F8D36}"/>
    <pc:docChg chg="addSld delSld modSld">
      <pc:chgData name="Omer Kaya" userId="f78e1e6e-203a-46b2-aeb2-6b56b9ddb26c" providerId="ADAL" clId="{C89B463B-E837-4FAD-BB31-9EBE978F8D36}" dt="2019-11-12T13:53:53.853" v="49" actId="20577"/>
      <pc:docMkLst>
        <pc:docMk/>
      </pc:docMkLst>
      <pc:sldChg chg="modSp">
        <pc:chgData name="Omer Kaya" userId="f78e1e6e-203a-46b2-aeb2-6b56b9ddb26c" providerId="ADAL" clId="{C89B463B-E837-4FAD-BB31-9EBE978F8D36}" dt="2019-11-12T13:48:27.344" v="3" actId="20577"/>
        <pc:sldMkLst>
          <pc:docMk/>
          <pc:sldMk cId="0" sldId="327"/>
        </pc:sldMkLst>
        <pc:spChg chg="mod">
          <ac:chgData name="Omer Kaya" userId="f78e1e6e-203a-46b2-aeb2-6b56b9ddb26c" providerId="ADAL" clId="{C89B463B-E837-4FAD-BB31-9EBE978F8D36}" dt="2019-11-12T13:48:27.344" v="3" actId="20577"/>
          <ac:spMkLst>
            <pc:docMk/>
            <pc:sldMk cId="0" sldId="327"/>
            <ac:spMk id="54" creationId="{00000000-0000-0000-0000-000000000000}"/>
          </ac:spMkLst>
        </pc:spChg>
      </pc:sldChg>
      <pc:sldChg chg="modSp">
        <pc:chgData name="Omer Kaya" userId="f78e1e6e-203a-46b2-aeb2-6b56b9ddb26c" providerId="ADAL" clId="{C89B463B-E837-4FAD-BB31-9EBE978F8D36}" dt="2019-11-12T13:53:53.853" v="49" actId="20577"/>
        <pc:sldMkLst>
          <pc:docMk/>
          <pc:sldMk cId="800115610" sldId="377"/>
        </pc:sldMkLst>
        <pc:spChg chg="mod">
          <ac:chgData name="Omer Kaya" userId="f78e1e6e-203a-46b2-aeb2-6b56b9ddb26c" providerId="ADAL" clId="{C89B463B-E837-4FAD-BB31-9EBE978F8D36}" dt="2019-11-12T13:53:53.853" v="49" actId="20577"/>
          <ac:spMkLst>
            <pc:docMk/>
            <pc:sldMk cId="800115610" sldId="377"/>
            <ac:spMk id="3" creationId="{AC7104C3-7507-4B06-96A1-7ADB81924324}"/>
          </ac:spMkLst>
        </pc:spChg>
      </pc:sldChg>
      <pc:sldChg chg="delSp del">
        <pc:chgData name="Omer Kaya" userId="f78e1e6e-203a-46b2-aeb2-6b56b9ddb26c" providerId="ADAL" clId="{C89B463B-E837-4FAD-BB31-9EBE978F8D36}" dt="2019-11-12T13:49:03.752" v="6" actId="2696"/>
        <pc:sldMkLst>
          <pc:docMk/>
          <pc:sldMk cId="1527543901" sldId="459"/>
        </pc:sldMkLst>
        <pc:graphicFrameChg chg="del">
          <ac:chgData name="Omer Kaya" userId="f78e1e6e-203a-46b2-aeb2-6b56b9ddb26c" providerId="ADAL" clId="{C89B463B-E837-4FAD-BB31-9EBE978F8D36}" dt="2019-11-12T13:48:55.363" v="4" actId="478"/>
          <ac:graphicFrameMkLst>
            <pc:docMk/>
            <pc:sldMk cId="1527543901" sldId="459"/>
            <ac:graphicFrameMk id="4" creationId="{9756F5A9-7391-4DB7-AE4D-174E6734FEE9}"/>
          </ac:graphicFrameMkLst>
        </pc:graphicFrameChg>
      </pc:sldChg>
      <pc:sldChg chg="modSp">
        <pc:chgData name="Omer Kaya" userId="f78e1e6e-203a-46b2-aeb2-6b56b9ddb26c" providerId="ADAL" clId="{C89B463B-E837-4FAD-BB31-9EBE978F8D36}" dt="2019-11-12T13:53:28.527" v="45" actId="207"/>
        <pc:sldMkLst>
          <pc:docMk/>
          <pc:sldMk cId="1213004123" sldId="460"/>
        </pc:sldMkLst>
        <pc:spChg chg="mod">
          <ac:chgData name="Omer Kaya" userId="f78e1e6e-203a-46b2-aeb2-6b56b9ddb26c" providerId="ADAL" clId="{C89B463B-E837-4FAD-BB31-9EBE978F8D36}" dt="2019-11-12T13:53:28.527" v="45" actId="207"/>
          <ac:spMkLst>
            <pc:docMk/>
            <pc:sldMk cId="1213004123" sldId="460"/>
            <ac:spMk id="2" creationId="{EEC1A366-8F84-47A3-90A0-3951A0AA091D}"/>
          </ac:spMkLst>
        </pc:spChg>
        <pc:spChg chg="mod">
          <ac:chgData name="Omer Kaya" userId="f78e1e6e-203a-46b2-aeb2-6b56b9ddb26c" providerId="ADAL" clId="{C89B463B-E837-4FAD-BB31-9EBE978F8D36}" dt="2019-11-12T13:53:28.527" v="45" actId="207"/>
          <ac:spMkLst>
            <pc:docMk/>
            <pc:sldMk cId="1213004123" sldId="460"/>
            <ac:spMk id="5" creationId="{4C1A3E05-BB02-41C1-A716-8C803AA0D88A}"/>
          </ac:spMkLst>
        </pc:spChg>
        <pc:spChg chg="mod">
          <ac:chgData name="Omer Kaya" userId="f78e1e6e-203a-46b2-aeb2-6b56b9ddb26c" providerId="ADAL" clId="{C89B463B-E837-4FAD-BB31-9EBE978F8D36}" dt="2019-11-12T13:53:28.527" v="45" actId="207"/>
          <ac:spMkLst>
            <pc:docMk/>
            <pc:sldMk cId="1213004123" sldId="460"/>
            <ac:spMk id="6" creationId="{B5ADF5D0-7A2E-4FD1-BF0E-F5CFDCE957A2}"/>
          </ac:spMkLst>
        </pc:spChg>
        <pc:spChg chg="mod">
          <ac:chgData name="Omer Kaya" userId="f78e1e6e-203a-46b2-aeb2-6b56b9ddb26c" providerId="ADAL" clId="{C89B463B-E837-4FAD-BB31-9EBE978F8D36}" dt="2019-11-12T13:53:28.527" v="45" actId="207"/>
          <ac:spMkLst>
            <pc:docMk/>
            <pc:sldMk cId="1213004123" sldId="460"/>
            <ac:spMk id="7" creationId="{E666B8CE-41AD-42F5-8B6B-EBF560709799}"/>
          </ac:spMkLst>
        </pc:spChg>
        <pc:spChg chg="mod">
          <ac:chgData name="Omer Kaya" userId="f78e1e6e-203a-46b2-aeb2-6b56b9ddb26c" providerId="ADAL" clId="{C89B463B-E837-4FAD-BB31-9EBE978F8D36}" dt="2019-11-12T13:53:28.527" v="45" actId="207"/>
          <ac:spMkLst>
            <pc:docMk/>
            <pc:sldMk cId="1213004123" sldId="460"/>
            <ac:spMk id="8" creationId="{43419FFE-1911-4A6E-9C87-F0A4C2ED7E81}"/>
          </ac:spMkLst>
        </pc:spChg>
        <pc:graphicFrameChg chg="mod">
          <ac:chgData name="Omer Kaya" userId="f78e1e6e-203a-46b2-aeb2-6b56b9ddb26c" providerId="ADAL" clId="{C89B463B-E837-4FAD-BB31-9EBE978F8D36}" dt="2019-11-12T13:52:58.282" v="44" actId="207"/>
          <ac:graphicFrameMkLst>
            <pc:docMk/>
            <pc:sldMk cId="1213004123" sldId="460"/>
            <ac:graphicFrameMk id="19" creationId="{9AE7DAFB-8DA5-477F-B723-D279F361ACCB}"/>
          </ac:graphicFrameMkLst>
        </pc:graphicFrameChg>
      </pc:sldChg>
      <pc:sldChg chg="modSp add">
        <pc:chgData name="Omer Kaya" userId="f78e1e6e-203a-46b2-aeb2-6b56b9ddb26c" providerId="ADAL" clId="{C89B463B-E837-4FAD-BB31-9EBE978F8D36}" dt="2019-11-12T13:51:43.360" v="42" actId="255"/>
        <pc:sldMkLst>
          <pc:docMk/>
          <pc:sldMk cId="1679311392" sldId="801"/>
        </pc:sldMkLst>
        <pc:spChg chg="mod">
          <ac:chgData name="Omer Kaya" userId="f78e1e6e-203a-46b2-aeb2-6b56b9ddb26c" providerId="ADAL" clId="{C89B463B-E837-4FAD-BB31-9EBE978F8D36}" dt="2019-11-12T13:49:07.443" v="18" actId="20577"/>
          <ac:spMkLst>
            <pc:docMk/>
            <pc:sldMk cId="1679311392" sldId="801"/>
            <ac:spMk id="3" creationId="{6832DE6C-7968-4F26-B911-D68D3D8F00CC}"/>
          </ac:spMkLst>
        </pc:spChg>
        <pc:graphicFrameChg chg="mod">
          <ac:chgData name="Omer Kaya" userId="f78e1e6e-203a-46b2-aeb2-6b56b9ddb26c" providerId="ADAL" clId="{C89B463B-E837-4FAD-BB31-9EBE978F8D36}" dt="2019-11-12T13:51:43.360" v="42" actId="255"/>
          <ac:graphicFrameMkLst>
            <pc:docMk/>
            <pc:sldMk cId="1679311392" sldId="801"/>
            <ac:graphicFrameMk id="19" creationId="{9AE7DAFB-8DA5-477F-B723-D279F361ACCB}"/>
          </ac:graphicFrameMkLst>
        </pc:graphicFrameChg>
      </pc:sldChg>
      <pc:sldChg chg="add del">
        <pc:chgData name="Omer Kaya" userId="f78e1e6e-203a-46b2-aeb2-6b56b9ddb26c" providerId="ADAL" clId="{C89B463B-E837-4FAD-BB31-9EBE978F8D36}" dt="2019-11-12T13:51:47.903" v="43" actId="2696"/>
        <pc:sldMkLst>
          <pc:docMk/>
          <pc:sldMk cId="312698424" sldId="802"/>
        </pc:sldMkLst>
      </pc:sldChg>
    </pc:docChg>
  </pc:docChgLst>
  <pc:docChgLst>
    <pc:chgData name="Omer Kaya" userId="f78e1e6e-203a-46b2-aeb2-6b56b9ddb26c" providerId="ADAL" clId="{477A909D-2273-4844-BFCD-5BE8FD2D46A2}"/>
    <pc:docChg chg="custSel modSld">
      <pc:chgData name="Omer Kaya" userId="f78e1e6e-203a-46b2-aeb2-6b56b9ddb26c" providerId="ADAL" clId="{477A909D-2273-4844-BFCD-5BE8FD2D46A2}" dt="2019-11-12T18:26:57.823" v="22" actId="1035"/>
      <pc:docMkLst>
        <pc:docMk/>
      </pc:docMkLst>
      <pc:sldChg chg="addSp delSp modSp">
        <pc:chgData name="Omer Kaya" userId="f78e1e6e-203a-46b2-aeb2-6b56b9ddb26c" providerId="ADAL" clId="{477A909D-2273-4844-BFCD-5BE8FD2D46A2}" dt="2019-11-12T18:26:57.823" v="22" actId="1035"/>
        <pc:sldMkLst>
          <pc:docMk/>
          <pc:sldMk cId="665396551" sldId="363"/>
        </pc:sldMkLst>
        <pc:spChg chg="mod">
          <ac:chgData name="Omer Kaya" userId="f78e1e6e-203a-46b2-aeb2-6b56b9ddb26c" providerId="ADAL" clId="{477A909D-2273-4844-BFCD-5BE8FD2D46A2}" dt="2019-11-12T18:26:55.407" v="18" actId="1035"/>
          <ac:spMkLst>
            <pc:docMk/>
            <pc:sldMk cId="665396551" sldId="363"/>
            <ac:spMk id="5" creationId="{9046AF0B-0A29-4E29-949F-6A24FAADDC12}"/>
          </ac:spMkLst>
        </pc:spChg>
        <pc:spChg chg="mod">
          <ac:chgData name="Omer Kaya" userId="f78e1e6e-203a-46b2-aeb2-6b56b9ddb26c" providerId="ADAL" clId="{477A909D-2273-4844-BFCD-5BE8FD2D46A2}" dt="2019-11-12T18:26:55.407" v="18" actId="1035"/>
          <ac:spMkLst>
            <pc:docMk/>
            <pc:sldMk cId="665396551" sldId="363"/>
            <ac:spMk id="6" creationId="{62B0C1C4-012F-456D-A361-51B0CC5E1037}"/>
          </ac:spMkLst>
        </pc:spChg>
        <pc:spChg chg="mod">
          <ac:chgData name="Omer Kaya" userId="f78e1e6e-203a-46b2-aeb2-6b56b9ddb26c" providerId="ADAL" clId="{477A909D-2273-4844-BFCD-5BE8FD2D46A2}" dt="2019-11-12T18:26:55.407" v="18" actId="1035"/>
          <ac:spMkLst>
            <pc:docMk/>
            <pc:sldMk cId="665396551" sldId="363"/>
            <ac:spMk id="7" creationId="{3E44EE25-886E-44CB-BE64-FB7F95FE104F}"/>
          </ac:spMkLst>
        </pc:spChg>
        <pc:picChg chg="del">
          <ac:chgData name="Omer Kaya" userId="f78e1e6e-203a-46b2-aeb2-6b56b9ddb26c" providerId="ADAL" clId="{477A909D-2273-4844-BFCD-5BE8FD2D46A2}" dt="2019-11-12T18:26:36.227" v="0" actId="478"/>
          <ac:picMkLst>
            <pc:docMk/>
            <pc:sldMk cId="665396551" sldId="363"/>
            <ac:picMk id="2" creationId="{365D2339-675B-48FD-BF5C-476CEBA61CA5}"/>
          </ac:picMkLst>
        </pc:picChg>
        <pc:picChg chg="add mod">
          <ac:chgData name="Omer Kaya" userId="f78e1e6e-203a-46b2-aeb2-6b56b9ddb26c" providerId="ADAL" clId="{477A909D-2273-4844-BFCD-5BE8FD2D46A2}" dt="2019-11-12T18:26:57.823" v="22" actId="1035"/>
          <ac:picMkLst>
            <pc:docMk/>
            <pc:sldMk cId="665396551" sldId="363"/>
            <ac:picMk id="4" creationId="{CD552858-109E-4617-A256-58AA58B4AF3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C040D-2D89-4E64-BFD2-901F84AF4C25}"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CA"/>
        </a:p>
      </dgm:t>
    </dgm:pt>
    <dgm:pt modelId="{F0DACA0E-137E-4EAB-A739-8D2145EF521E}">
      <dgm:prSet phldrT="[Text]"/>
      <dgm:spPr/>
      <dgm:t>
        <a:bodyPr/>
        <a:lstStyle/>
        <a:p>
          <a:r>
            <a:rPr lang="en-CA" b="1" dirty="0"/>
            <a:t>NB’s R&amp;D gap: in R&amp;D performance metrics NB scores among the lowest provinces in Canada</a:t>
          </a:r>
          <a:endParaRPr lang="en-CA" dirty="0"/>
        </a:p>
      </dgm:t>
    </dgm:pt>
    <dgm:pt modelId="{10E98B69-CFC1-4534-8346-0FCF093638EE}" type="parTrans" cxnId="{21AB6CB5-C85F-4B92-9700-68D75DD35A0E}">
      <dgm:prSet/>
      <dgm:spPr/>
      <dgm:t>
        <a:bodyPr/>
        <a:lstStyle/>
        <a:p>
          <a:endParaRPr lang="en-CA"/>
        </a:p>
      </dgm:t>
    </dgm:pt>
    <dgm:pt modelId="{BAADD9F8-385F-4FD3-823D-00A4B4A2340C}" type="sibTrans" cxnId="{21AB6CB5-C85F-4B92-9700-68D75DD35A0E}">
      <dgm:prSet/>
      <dgm:spPr/>
      <dgm:t>
        <a:bodyPr/>
        <a:lstStyle/>
        <a:p>
          <a:endParaRPr lang="en-CA"/>
        </a:p>
      </dgm:t>
    </dgm:pt>
    <dgm:pt modelId="{6D8236DA-9343-4494-9D94-F3D221076A89}">
      <dgm:prSet phldrT="[Text]" custT="1"/>
      <dgm:spPr/>
      <dgm:t>
        <a:bodyPr/>
        <a:lstStyle/>
        <a:p>
          <a:pPr>
            <a:buSzPct val="100000"/>
            <a:buFont typeface="Arial" panose="020B0604020202020204" pitchFamily="34" charset="0"/>
            <a:buChar char="•"/>
          </a:pPr>
          <a:r>
            <a:rPr lang="en-US" sz="1200"/>
            <a:t>Total</a:t>
          </a:r>
          <a:r>
            <a:rPr lang="en-CA" sz="1200"/>
            <a:t> spending: GERD (9</a:t>
          </a:r>
          <a:r>
            <a:rPr lang="en-CA" sz="1200" baseline="30000"/>
            <a:t>th</a:t>
          </a:r>
          <a:r>
            <a:rPr lang="en-CA" sz="1200"/>
            <a:t> of 10), BERD (8</a:t>
          </a:r>
          <a:r>
            <a:rPr lang="en-CA" sz="1200" baseline="30000"/>
            <a:t>th</a:t>
          </a:r>
          <a:r>
            <a:rPr lang="en-CA" sz="1200"/>
            <a:t> of 10), HERD (9</a:t>
          </a:r>
          <a:r>
            <a:rPr lang="en-CA" sz="1200" baseline="30000"/>
            <a:t>th</a:t>
          </a:r>
          <a:r>
            <a:rPr lang="en-CA" sz="1200"/>
            <a:t> of 10), </a:t>
          </a:r>
          <a:r>
            <a:rPr lang="en-US" sz="1200"/>
            <a:t>GovERD funded</a:t>
          </a:r>
          <a:r>
            <a:rPr lang="en-CA" sz="1200"/>
            <a:t> (9</a:t>
          </a:r>
          <a:r>
            <a:rPr lang="en-CA" sz="1200" baseline="30000"/>
            <a:t>th</a:t>
          </a:r>
          <a:r>
            <a:rPr lang="en-CA" sz="1200"/>
            <a:t> of 10) </a:t>
          </a:r>
          <a:endParaRPr lang="en-CA" sz="1200" dirty="0"/>
        </a:p>
      </dgm:t>
    </dgm:pt>
    <dgm:pt modelId="{E74432FD-8CF5-4E45-B4F2-A91361CC35AA}" type="parTrans" cxnId="{F3448332-7517-4A42-BE71-E4DBD9F1E914}">
      <dgm:prSet/>
      <dgm:spPr/>
      <dgm:t>
        <a:bodyPr/>
        <a:lstStyle/>
        <a:p>
          <a:endParaRPr lang="en-CA"/>
        </a:p>
      </dgm:t>
    </dgm:pt>
    <dgm:pt modelId="{0789CC99-EE75-4A0F-BA87-F84E6CA36252}" type="sibTrans" cxnId="{F3448332-7517-4A42-BE71-E4DBD9F1E914}">
      <dgm:prSet/>
      <dgm:spPr/>
      <dgm:t>
        <a:bodyPr/>
        <a:lstStyle/>
        <a:p>
          <a:endParaRPr lang="en-CA"/>
        </a:p>
      </dgm:t>
    </dgm:pt>
    <dgm:pt modelId="{B72CD64B-E735-4168-B6D9-583696D51ACA}">
      <dgm:prSet phldrT="[Text]"/>
      <dgm:spPr/>
      <dgm:t>
        <a:bodyPr/>
        <a:lstStyle/>
        <a:p>
          <a:r>
            <a:rPr lang="en-CA" b="1" dirty="0"/>
            <a:t>UNB leads higher education research and innovation in New Brunswick</a:t>
          </a:r>
          <a:endParaRPr lang="en-CA" dirty="0"/>
        </a:p>
      </dgm:t>
    </dgm:pt>
    <dgm:pt modelId="{1E67FDE3-E98D-480F-AFC3-ADB81B265B11}" type="parTrans" cxnId="{7E7D3DD6-C9BC-4163-BE99-E805B2D8F7BD}">
      <dgm:prSet/>
      <dgm:spPr/>
      <dgm:t>
        <a:bodyPr/>
        <a:lstStyle/>
        <a:p>
          <a:endParaRPr lang="en-CA"/>
        </a:p>
      </dgm:t>
    </dgm:pt>
    <dgm:pt modelId="{8B6B3066-5463-4662-98DC-6778BEF23A54}" type="sibTrans" cxnId="{7E7D3DD6-C9BC-4163-BE99-E805B2D8F7BD}">
      <dgm:prSet/>
      <dgm:spPr/>
      <dgm:t>
        <a:bodyPr/>
        <a:lstStyle/>
        <a:p>
          <a:endParaRPr lang="en-CA"/>
        </a:p>
      </dgm:t>
    </dgm:pt>
    <dgm:pt modelId="{F9DFC1E0-40AC-4ED8-8C51-459A4FFDBD67}">
      <dgm:prSet phldrT="[Text]" custT="1"/>
      <dgm:spPr/>
      <dgm:t>
        <a:bodyPr/>
        <a:lstStyle/>
        <a:p>
          <a:pPr>
            <a:buSzPct val="100000"/>
            <a:buFont typeface="Arial" panose="020B0604020202020204" pitchFamily="34" charset="0"/>
            <a:buChar char="•"/>
          </a:pPr>
          <a:r>
            <a:rPr lang="en-CA" sz="1200"/>
            <a:t>UNB contributes 70% of NB’s sponsored research, and spends 12.8% of total expenditures on sponsored research, which is double Atlantic Canada’s average.</a:t>
          </a:r>
          <a:endParaRPr lang="en-CA" sz="1200" dirty="0"/>
        </a:p>
      </dgm:t>
    </dgm:pt>
    <dgm:pt modelId="{0B167B71-4BCB-4632-8BB3-E3C484595942}" type="parTrans" cxnId="{EF96CCB6-B5A0-482C-8215-91F017405B1A}">
      <dgm:prSet/>
      <dgm:spPr/>
      <dgm:t>
        <a:bodyPr/>
        <a:lstStyle/>
        <a:p>
          <a:endParaRPr lang="en-CA"/>
        </a:p>
      </dgm:t>
    </dgm:pt>
    <dgm:pt modelId="{628D5461-B0E4-4603-9C6E-3743FDA8C826}" type="sibTrans" cxnId="{EF96CCB6-B5A0-482C-8215-91F017405B1A}">
      <dgm:prSet/>
      <dgm:spPr/>
      <dgm:t>
        <a:bodyPr/>
        <a:lstStyle/>
        <a:p>
          <a:endParaRPr lang="en-CA"/>
        </a:p>
      </dgm:t>
    </dgm:pt>
    <dgm:pt modelId="{AB4CC2AF-1943-41B7-AA2F-E0E47CFE321F}">
      <dgm:prSet phldrT="[Text]"/>
      <dgm:spPr/>
      <dgm:t>
        <a:bodyPr/>
        <a:lstStyle/>
        <a:p>
          <a:r>
            <a:rPr lang="en-CA" b="1" dirty="0"/>
            <a:t>NB’s private sector lags with respect to innovation </a:t>
          </a:r>
          <a:endParaRPr lang="en-CA" dirty="0"/>
        </a:p>
      </dgm:t>
    </dgm:pt>
    <dgm:pt modelId="{B2397337-9703-4836-927F-44C1748B03CE}" type="parTrans" cxnId="{10A72007-DC62-461B-9A9C-4C9B73DF4491}">
      <dgm:prSet/>
      <dgm:spPr/>
      <dgm:t>
        <a:bodyPr/>
        <a:lstStyle/>
        <a:p>
          <a:endParaRPr lang="en-CA"/>
        </a:p>
      </dgm:t>
    </dgm:pt>
    <dgm:pt modelId="{403F1FFE-804A-4FFE-88D2-F58A83835AD1}" type="sibTrans" cxnId="{10A72007-DC62-461B-9A9C-4C9B73DF4491}">
      <dgm:prSet/>
      <dgm:spPr/>
      <dgm:t>
        <a:bodyPr/>
        <a:lstStyle/>
        <a:p>
          <a:endParaRPr lang="en-CA"/>
        </a:p>
      </dgm:t>
    </dgm:pt>
    <dgm:pt modelId="{3D835D9A-51D2-4D79-A840-60E799069D46}">
      <dgm:prSet phldrT="[Text]" custT="1"/>
      <dgm:spPr/>
      <dgm:t>
        <a:bodyPr/>
        <a:lstStyle/>
        <a:p>
          <a:pPr>
            <a:buSzPct val="100000"/>
            <a:buFont typeface="Arial" panose="020B0604020202020204" pitchFamily="34" charset="0"/>
            <a:buChar char="•"/>
          </a:pPr>
          <a:r>
            <a:rPr lang="en-CA" sz="1200"/>
            <a:t>While over 50% of total Canadian R&amp;D spending is performed by the private sector, only about a third of R&amp;D in NB is performed by the private sector. This is a trend with all the Maritimes.</a:t>
          </a:r>
          <a:endParaRPr lang="en-CA" sz="1200" dirty="0"/>
        </a:p>
      </dgm:t>
    </dgm:pt>
    <dgm:pt modelId="{C3A7EA1D-0410-4B3E-8C29-A24796A752EA}" type="parTrans" cxnId="{422E22CD-1FC7-4651-8306-FD53AE4C7ACC}">
      <dgm:prSet/>
      <dgm:spPr/>
      <dgm:t>
        <a:bodyPr/>
        <a:lstStyle/>
        <a:p>
          <a:endParaRPr lang="en-CA"/>
        </a:p>
      </dgm:t>
    </dgm:pt>
    <dgm:pt modelId="{D64399BE-8C6D-45D6-A7DA-BEBBAC7B5658}" type="sibTrans" cxnId="{422E22CD-1FC7-4651-8306-FD53AE4C7ACC}">
      <dgm:prSet/>
      <dgm:spPr/>
      <dgm:t>
        <a:bodyPr/>
        <a:lstStyle/>
        <a:p>
          <a:endParaRPr lang="en-CA"/>
        </a:p>
      </dgm:t>
    </dgm:pt>
    <dgm:pt modelId="{66230441-09F5-4DE4-8F95-F9D14313FB23}">
      <dgm:prSet/>
      <dgm:spPr/>
      <dgm:t>
        <a:bodyPr/>
        <a:lstStyle/>
        <a:p>
          <a:r>
            <a:rPr lang="en-CA" b="1" dirty="0"/>
            <a:t>NB’s government underperforms in supporting innovation and research</a:t>
          </a:r>
          <a:endParaRPr lang="en-CA" dirty="0"/>
        </a:p>
      </dgm:t>
    </dgm:pt>
    <dgm:pt modelId="{201CB342-4761-453E-82D4-31901A65A6E7}" type="parTrans" cxnId="{F45E5959-29CF-4EAF-B970-3B67BC56A045}">
      <dgm:prSet/>
      <dgm:spPr/>
      <dgm:t>
        <a:bodyPr/>
        <a:lstStyle/>
        <a:p>
          <a:endParaRPr lang="en-CA"/>
        </a:p>
      </dgm:t>
    </dgm:pt>
    <dgm:pt modelId="{F49C1E2B-2F50-4E49-8412-83CB3EC43E66}" type="sibTrans" cxnId="{F45E5959-29CF-4EAF-B970-3B67BC56A045}">
      <dgm:prSet/>
      <dgm:spPr/>
      <dgm:t>
        <a:bodyPr/>
        <a:lstStyle/>
        <a:p>
          <a:endParaRPr lang="en-CA"/>
        </a:p>
      </dgm:t>
    </dgm:pt>
    <dgm:pt modelId="{1AC633D3-B76A-4B94-A7B8-44820C810C5C}">
      <dgm:prSet custT="1"/>
      <dgm:spPr/>
      <dgm:t>
        <a:bodyPr/>
        <a:lstStyle/>
        <a:p>
          <a:r>
            <a:rPr lang="en-CA" sz="1200"/>
            <a:t>NB’s 2019-20 budget does not have a strong innovation focus: funding to innovation-focused departments and programs has in general been reduced.</a:t>
          </a:r>
          <a:endParaRPr lang="en-CA" sz="1200" dirty="0"/>
        </a:p>
      </dgm:t>
    </dgm:pt>
    <dgm:pt modelId="{81AAB221-5C0D-4E6D-BD2B-75729C6E9FAC}" type="parTrans" cxnId="{4C97F379-DD9D-479B-B279-0B25C59C89EF}">
      <dgm:prSet/>
      <dgm:spPr/>
      <dgm:t>
        <a:bodyPr/>
        <a:lstStyle/>
        <a:p>
          <a:endParaRPr lang="en-CA"/>
        </a:p>
      </dgm:t>
    </dgm:pt>
    <dgm:pt modelId="{D5DAD448-3D91-4E32-883D-ADA0FDEE820C}" type="sibTrans" cxnId="{4C97F379-DD9D-479B-B279-0B25C59C89EF}">
      <dgm:prSet/>
      <dgm:spPr/>
      <dgm:t>
        <a:bodyPr/>
        <a:lstStyle/>
        <a:p>
          <a:endParaRPr lang="en-CA"/>
        </a:p>
      </dgm:t>
    </dgm:pt>
    <dgm:pt modelId="{7D87F4E0-4D0D-4135-9BA8-AF6742238859}">
      <dgm:prSet phldrT="[Text]"/>
      <dgm:spPr/>
      <dgm:t>
        <a:bodyPr/>
        <a:lstStyle/>
        <a:p>
          <a:pPr>
            <a:buSzPct val="100000"/>
            <a:buFont typeface="+mj-lt"/>
            <a:buAutoNum type="arabicPeriod"/>
          </a:pPr>
          <a:r>
            <a:rPr lang="en-US" b="1" dirty="0"/>
            <a:t>Although NB demonstrated high export growth last year, it is heavily reliant on the US market</a:t>
          </a:r>
          <a:endParaRPr lang="en-CA" dirty="0"/>
        </a:p>
      </dgm:t>
    </dgm:pt>
    <dgm:pt modelId="{85697EBE-76A8-4F09-B981-70E988A4B6AE}" type="parTrans" cxnId="{C2EFF655-3BE3-4647-9364-4D9C48EDE58B}">
      <dgm:prSet/>
      <dgm:spPr/>
      <dgm:t>
        <a:bodyPr/>
        <a:lstStyle/>
        <a:p>
          <a:endParaRPr lang="en-CA"/>
        </a:p>
      </dgm:t>
    </dgm:pt>
    <dgm:pt modelId="{4ACE4E21-02EF-4D3E-B1AB-BB0A6BA5803F}" type="sibTrans" cxnId="{C2EFF655-3BE3-4647-9364-4D9C48EDE58B}">
      <dgm:prSet/>
      <dgm:spPr/>
      <dgm:t>
        <a:bodyPr/>
        <a:lstStyle/>
        <a:p>
          <a:endParaRPr lang="en-CA"/>
        </a:p>
      </dgm:t>
    </dgm:pt>
    <dgm:pt modelId="{4CA71E75-191E-4B3D-9A81-FFC3E23BBE12}">
      <dgm:prSet custT="1"/>
      <dgm:spPr/>
      <dgm:t>
        <a:bodyPr/>
        <a:lstStyle/>
        <a:p>
          <a:r>
            <a:rPr lang="en-US" sz="1200"/>
            <a:t>90% of NB exports are to the US, rendering the province vulnerable to trade instability.</a:t>
          </a:r>
          <a:endParaRPr lang="en-CA" sz="1200" dirty="0"/>
        </a:p>
      </dgm:t>
    </dgm:pt>
    <dgm:pt modelId="{BBCC17F4-5CB5-4896-9772-A977009900CB}" type="parTrans" cxnId="{33EE2D94-A4A5-4C33-A984-9FA84310EE92}">
      <dgm:prSet/>
      <dgm:spPr/>
      <dgm:t>
        <a:bodyPr/>
        <a:lstStyle/>
        <a:p>
          <a:endParaRPr lang="en-CA"/>
        </a:p>
      </dgm:t>
    </dgm:pt>
    <dgm:pt modelId="{C79B494B-1C2F-4AEE-81B4-D59FF4B15D72}" type="sibTrans" cxnId="{33EE2D94-A4A5-4C33-A984-9FA84310EE92}">
      <dgm:prSet/>
      <dgm:spPr/>
      <dgm:t>
        <a:bodyPr/>
        <a:lstStyle/>
        <a:p>
          <a:endParaRPr lang="en-CA"/>
        </a:p>
      </dgm:t>
    </dgm:pt>
    <dgm:pt modelId="{12CD707A-12FE-44DF-A356-68F19E479965}">
      <dgm:prSet custT="1"/>
      <dgm:spPr/>
      <dgm:t>
        <a:bodyPr/>
        <a:lstStyle/>
        <a:p>
          <a:pPr>
            <a:buSzPct val="100000"/>
            <a:buFont typeface="Arial" panose="020B0604020202020204" pitchFamily="34" charset="0"/>
            <a:buChar char="•"/>
          </a:pPr>
          <a:r>
            <a:rPr lang="en-US" sz="1200" dirty="0"/>
            <a:t>% of GDP: GERD </a:t>
          </a:r>
          <a:r>
            <a:rPr lang="en-CA" sz="1200" dirty="0"/>
            <a:t>(7</a:t>
          </a:r>
          <a:r>
            <a:rPr lang="en-CA" sz="1200" baseline="30000" dirty="0"/>
            <a:t>th</a:t>
          </a:r>
          <a:r>
            <a:rPr lang="en-CA" sz="1200" dirty="0"/>
            <a:t> of 10), </a:t>
          </a:r>
          <a:r>
            <a:rPr lang="en-US" sz="1200" dirty="0"/>
            <a:t>BERD </a:t>
          </a:r>
          <a:r>
            <a:rPr lang="en-CA" sz="1200" dirty="0"/>
            <a:t>(7</a:t>
          </a:r>
          <a:r>
            <a:rPr lang="en-CA" sz="1200" baseline="30000" dirty="0"/>
            <a:t>th</a:t>
          </a:r>
          <a:r>
            <a:rPr lang="en-CA" sz="1200" dirty="0"/>
            <a:t> of 10), </a:t>
          </a:r>
          <a:r>
            <a:rPr lang="en-US" sz="1200" dirty="0"/>
            <a:t>HER</a:t>
          </a:r>
          <a:r>
            <a:rPr lang="en-CA" sz="1200" dirty="0"/>
            <a:t>D (8</a:t>
          </a:r>
          <a:r>
            <a:rPr lang="en-CA" sz="1200" baseline="30000" dirty="0"/>
            <a:t>th</a:t>
          </a:r>
          <a:r>
            <a:rPr lang="en-CA" sz="1200" dirty="0"/>
            <a:t> of 10), </a:t>
          </a:r>
          <a:r>
            <a:rPr lang="en-US" sz="1200" dirty="0" err="1"/>
            <a:t>GovERD</a:t>
          </a:r>
          <a:r>
            <a:rPr lang="en-US" sz="1200" dirty="0"/>
            <a:t> funded (10</a:t>
          </a:r>
          <a:r>
            <a:rPr lang="en-US" sz="1200" baseline="30000" dirty="0"/>
            <a:t>th</a:t>
          </a:r>
          <a:r>
            <a:rPr lang="en-US" sz="1200" dirty="0"/>
            <a:t> of 10)</a:t>
          </a:r>
        </a:p>
      </dgm:t>
    </dgm:pt>
    <dgm:pt modelId="{D330669B-51D4-4058-B6C5-CF96C36B3504}" type="parTrans" cxnId="{79A39F7B-E664-4F0B-BBEE-87DEFBC0FBBE}">
      <dgm:prSet/>
      <dgm:spPr/>
      <dgm:t>
        <a:bodyPr/>
        <a:lstStyle/>
        <a:p>
          <a:endParaRPr lang="en-CA"/>
        </a:p>
      </dgm:t>
    </dgm:pt>
    <dgm:pt modelId="{F1C6C747-36E2-4C10-B342-BF1858814D12}" type="sibTrans" cxnId="{79A39F7B-E664-4F0B-BBEE-87DEFBC0FBBE}">
      <dgm:prSet/>
      <dgm:spPr/>
      <dgm:t>
        <a:bodyPr/>
        <a:lstStyle/>
        <a:p>
          <a:endParaRPr lang="en-CA"/>
        </a:p>
      </dgm:t>
    </dgm:pt>
    <dgm:pt modelId="{D41BA4B9-42CF-45A3-834A-2DF51ABBAF2B}">
      <dgm:prSet custT="1"/>
      <dgm:spPr/>
      <dgm:t>
        <a:bodyPr/>
        <a:lstStyle/>
        <a:p>
          <a:pPr>
            <a:buSzPct val="100000"/>
            <a:buFont typeface="Arial" panose="020B0604020202020204" pitchFamily="34" charset="0"/>
            <a:buChar char="•"/>
          </a:pPr>
          <a:r>
            <a:rPr lang="en-US" sz="1200" dirty="0"/>
            <a:t>Per capita: GERD (10</a:t>
          </a:r>
          <a:r>
            <a:rPr lang="en-US" sz="1200" baseline="30000" dirty="0"/>
            <a:t>th</a:t>
          </a:r>
          <a:r>
            <a:rPr lang="en-US" sz="1200" dirty="0"/>
            <a:t> of 10), BERD,</a:t>
          </a:r>
          <a:r>
            <a:rPr lang="en-CA" sz="1200" dirty="0"/>
            <a:t> (8</a:t>
          </a:r>
          <a:r>
            <a:rPr lang="en-CA" sz="1200" baseline="30000" dirty="0"/>
            <a:t>th</a:t>
          </a:r>
          <a:r>
            <a:rPr lang="en-CA" sz="1200" dirty="0"/>
            <a:t> of 10),</a:t>
          </a:r>
          <a:r>
            <a:rPr lang="en-US" sz="1200" dirty="0"/>
            <a:t> HERD (10</a:t>
          </a:r>
          <a:r>
            <a:rPr lang="en-US" sz="1200" baseline="30000" dirty="0"/>
            <a:t>th</a:t>
          </a:r>
          <a:r>
            <a:rPr lang="en-US" sz="1200" dirty="0"/>
            <a:t> of 10), </a:t>
          </a:r>
          <a:r>
            <a:rPr lang="en-US" sz="1200" dirty="0" err="1"/>
            <a:t>GovERD</a:t>
          </a:r>
          <a:r>
            <a:rPr lang="en-US" sz="1200" dirty="0"/>
            <a:t> funded (10</a:t>
          </a:r>
          <a:r>
            <a:rPr lang="en-US" sz="1200" baseline="30000" dirty="0"/>
            <a:t>th</a:t>
          </a:r>
          <a:r>
            <a:rPr lang="en-US" sz="1200" dirty="0"/>
            <a:t> of 10)</a:t>
          </a:r>
          <a:endParaRPr lang="en-CA" sz="1200" dirty="0"/>
        </a:p>
      </dgm:t>
    </dgm:pt>
    <dgm:pt modelId="{715F70D7-7B4B-42DE-BA3D-78C93337E61A}" type="parTrans" cxnId="{E54DA3C5-D123-4FE6-A886-4F4528788CA4}">
      <dgm:prSet/>
      <dgm:spPr/>
      <dgm:t>
        <a:bodyPr/>
        <a:lstStyle/>
        <a:p>
          <a:endParaRPr lang="en-CA"/>
        </a:p>
      </dgm:t>
    </dgm:pt>
    <dgm:pt modelId="{71E245A5-6441-4FDB-9867-78381ADE6586}" type="sibTrans" cxnId="{E54DA3C5-D123-4FE6-A886-4F4528788CA4}">
      <dgm:prSet/>
      <dgm:spPr/>
      <dgm:t>
        <a:bodyPr/>
        <a:lstStyle/>
        <a:p>
          <a:endParaRPr lang="en-CA"/>
        </a:p>
      </dgm:t>
    </dgm:pt>
    <dgm:pt modelId="{DDEEFA57-488C-47D6-B043-9693CECF392E}">
      <dgm:prSet custT="1"/>
      <dgm:spPr/>
      <dgm:t>
        <a:bodyPr/>
        <a:lstStyle/>
        <a:p>
          <a:r>
            <a:rPr lang="en-CA" sz="1200" dirty="0"/>
            <a:t>It is unclear how the new NB government will accomplish its goal of NB becoming the dominant cybersecurity player in Canada. NB’s 10 Year Education Plan’s cyber focus will need to increase the cyber talent pool. NB’s private sector needs more cyber talent.</a:t>
          </a:r>
        </a:p>
      </dgm:t>
    </dgm:pt>
    <dgm:pt modelId="{46CADE1E-E4B6-434C-BF37-2C02F7273DA9}" type="parTrans" cxnId="{84D5010B-3DBA-49F7-BDBF-724A412139B5}">
      <dgm:prSet/>
      <dgm:spPr/>
      <dgm:t>
        <a:bodyPr/>
        <a:lstStyle/>
        <a:p>
          <a:endParaRPr lang="en-CA"/>
        </a:p>
      </dgm:t>
    </dgm:pt>
    <dgm:pt modelId="{E069EEAE-FD7C-4E10-8E49-EF8012C9964B}" type="sibTrans" cxnId="{84D5010B-3DBA-49F7-BDBF-724A412139B5}">
      <dgm:prSet/>
      <dgm:spPr/>
      <dgm:t>
        <a:bodyPr/>
        <a:lstStyle/>
        <a:p>
          <a:endParaRPr lang="en-CA"/>
        </a:p>
      </dgm:t>
    </dgm:pt>
    <dgm:pt modelId="{AF25BC14-AF15-4F73-8BAB-116D286F68E8}">
      <dgm:prSet custT="1"/>
      <dgm:spPr/>
      <dgm:t>
        <a:bodyPr/>
        <a:lstStyle/>
        <a:p>
          <a:pPr>
            <a:buSzPct val="100000"/>
            <a:buFont typeface="Arial" panose="020B0604020202020204" pitchFamily="34" charset="0"/>
            <a:buChar char="•"/>
          </a:pPr>
          <a:r>
            <a:rPr lang="en-CA" sz="1200" dirty="0"/>
            <a:t>UNB’s 7 strategic research areas and newly created cannabis research chair position align with the provinces’ key research areas of smart grid, big data, cybersecurity and cannabis.</a:t>
          </a:r>
        </a:p>
      </dgm:t>
    </dgm:pt>
    <dgm:pt modelId="{C47D1769-B692-4102-A35C-97114BA0A8AC}" type="parTrans" cxnId="{9C366626-EA99-4DC3-81BB-E357FEE1EC9B}">
      <dgm:prSet/>
      <dgm:spPr/>
      <dgm:t>
        <a:bodyPr/>
        <a:lstStyle/>
        <a:p>
          <a:endParaRPr lang="en-CA"/>
        </a:p>
      </dgm:t>
    </dgm:pt>
    <dgm:pt modelId="{854AEFE0-F226-4034-ACB3-C7ECA5D93D28}" type="sibTrans" cxnId="{9C366626-EA99-4DC3-81BB-E357FEE1EC9B}">
      <dgm:prSet/>
      <dgm:spPr/>
      <dgm:t>
        <a:bodyPr/>
        <a:lstStyle/>
        <a:p>
          <a:endParaRPr lang="en-CA"/>
        </a:p>
      </dgm:t>
    </dgm:pt>
    <dgm:pt modelId="{AC23AA50-BA37-4C99-839C-178D18684026}">
      <dgm:prSet custT="1"/>
      <dgm:spPr/>
      <dgm:t>
        <a:bodyPr/>
        <a:lstStyle/>
        <a:p>
          <a:pPr>
            <a:buSzPct val="100000"/>
            <a:buFont typeface="Arial" panose="020B0604020202020204" pitchFamily="34" charset="0"/>
            <a:buChar char="•"/>
          </a:pPr>
          <a:r>
            <a:rPr lang="en-CA" sz="1200"/>
            <a:t>NB private sector comprises 99.8% of SMEs with very few large companies (500+ employees).</a:t>
          </a:r>
          <a:endParaRPr lang="en-CA" sz="1200" dirty="0"/>
        </a:p>
      </dgm:t>
    </dgm:pt>
    <dgm:pt modelId="{1A0E31CF-6B45-45D1-9DB1-88082BD18A7C}" type="parTrans" cxnId="{E712C4FF-C00A-40DE-917C-864D0AF45018}">
      <dgm:prSet/>
      <dgm:spPr/>
      <dgm:t>
        <a:bodyPr/>
        <a:lstStyle/>
        <a:p>
          <a:endParaRPr lang="en-CA"/>
        </a:p>
      </dgm:t>
    </dgm:pt>
    <dgm:pt modelId="{773C1CE3-922D-49D6-8E53-31C9D87E8C2B}" type="sibTrans" cxnId="{E712C4FF-C00A-40DE-917C-864D0AF45018}">
      <dgm:prSet/>
      <dgm:spPr/>
      <dgm:t>
        <a:bodyPr/>
        <a:lstStyle/>
        <a:p>
          <a:endParaRPr lang="en-CA"/>
        </a:p>
      </dgm:t>
    </dgm:pt>
    <dgm:pt modelId="{E3C37D1D-6121-4060-BD1B-F7527488D2BE}">
      <dgm:prSet custT="1"/>
      <dgm:spPr/>
      <dgm:t>
        <a:bodyPr/>
        <a:lstStyle/>
        <a:p>
          <a:pPr>
            <a:buSzPct val="100000"/>
            <a:buFont typeface="Arial" panose="020B0604020202020204" pitchFamily="34" charset="0"/>
            <a:buChar char="•"/>
          </a:pPr>
          <a:r>
            <a:rPr lang="en-CA" sz="1200" dirty="0"/>
            <a:t>UNB is contributing to the NB government’s goal of improving and attracting innovative talent. This is a good step to improve the private sector’s innovation contribution.</a:t>
          </a:r>
          <a:endParaRPr lang="en-US" sz="1200" dirty="0"/>
        </a:p>
      </dgm:t>
    </dgm:pt>
    <dgm:pt modelId="{1005C863-30FF-4948-BEAD-85649E9C9714}" type="parTrans" cxnId="{0ABF2854-B4B7-4CC9-BAC7-89693A7F9376}">
      <dgm:prSet/>
      <dgm:spPr/>
      <dgm:t>
        <a:bodyPr/>
        <a:lstStyle/>
        <a:p>
          <a:endParaRPr lang="en-CA"/>
        </a:p>
      </dgm:t>
    </dgm:pt>
    <dgm:pt modelId="{7DC122FE-CAFB-4FFA-9937-C3F164BAEBF6}" type="sibTrans" cxnId="{0ABF2854-B4B7-4CC9-BAC7-89693A7F9376}">
      <dgm:prSet/>
      <dgm:spPr/>
      <dgm:t>
        <a:bodyPr/>
        <a:lstStyle/>
        <a:p>
          <a:endParaRPr lang="en-CA"/>
        </a:p>
      </dgm:t>
    </dgm:pt>
    <dgm:pt modelId="{85AAA50F-660E-4290-9221-F2E9BACE26EE}">
      <dgm:prSet custT="1"/>
      <dgm:spPr/>
      <dgm:t>
        <a:bodyPr/>
        <a:lstStyle/>
        <a:p>
          <a:r>
            <a:rPr lang="en-US" sz="1200"/>
            <a:t>In terms of export sectors, NB relies on mineral products (59%), most of which are oil, petroleum and gas products.</a:t>
          </a:r>
          <a:endParaRPr lang="en-US" sz="1200" dirty="0"/>
        </a:p>
      </dgm:t>
    </dgm:pt>
    <dgm:pt modelId="{3E56DA52-CC8A-484A-9DAE-C10095D941AB}" type="parTrans" cxnId="{566DAE62-E1AD-4FAF-8A72-D2BA571E7330}">
      <dgm:prSet/>
      <dgm:spPr/>
      <dgm:t>
        <a:bodyPr/>
        <a:lstStyle/>
        <a:p>
          <a:endParaRPr lang="en-CA"/>
        </a:p>
      </dgm:t>
    </dgm:pt>
    <dgm:pt modelId="{2C2F08E1-3EC9-4F98-84AE-DB98DA414107}" type="sibTrans" cxnId="{566DAE62-E1AD-4FAF-8A72-D2BA571E7330}">
      <dgm:prSet/>
      <dgm:spPr/>
      <dgm:t>
        <a:bodyPr/>
        <a:lstStyle/>
        <a:p>
          <a:endParaRPr lang="en-CA"/>
        </a:p>
      </dgm:t>
    </dgm:pt>
    <dgm:pt modelId="{270EB22F-3B03-45B9-A673-2C725B2F74B5}">
      <dgm:prSet custT="1"/>
      <dgm:spPr/>
      <dgm:t>
        <a:bodyPr/>
        <a:lstStyle/>
        <a:p>
          <a:r>
            <a:rPr lang="en-US" sz="1200" dirty="0"/>
            <a:t>A longer term trade diversification strategy will be important for economic stability.</a:t>
          </a:r>
          <a:endParaRPr lang="en-CA" sz="1200" dirty="0"/>
        </a:p>
      </dgm:t>
    </dgm:pt>
    <dgm:pt modelId="{CB39C3F3-7B08-49E7-96F4-CCB263AB83F8}" type="parTrans" cxnId="{17E6E0F7-A51B-4FB3-80E6-FBCE4B8E36DC}">
      <dgm:prSet/>
      <dgm:spPr/>
      <dgm:t>
        <a:bodyPr/>
        <a:lstStyle/>
        <a:p>
          <a:endParaRPr lang="en-CA"/>
        </a:p>
      </dgm:t>
    </dgm:pt>
    <dgm:pt modelId="{41976A0A-F9DD-406C-9037-8B9633DCC5E7}" type="sibTrans" cxnId="{17E6E0F7-A51B-4FB3-80E6-FBCE4B8E36DC}">
      <dgm:prSet/>
      <dgm:spPr/>
      <dgm:t>
        <a:bodyPr/>
        <a:lstStyle/>
        <a:p>
          <a:endParaRPr lang="en-CA"/>
        </a:p>
      </dgm:t>
    </dgm:pt>
    <dgm:pt modelId="{960CE63C-41BE-494B-8D68-145201A2CCA6}" type="pres">
      <dgm:prSet presAssocID="{18EC040D-2D89-4E64-BFD2-901F84AF4C25}" presName="Name0" presStyleCnt="0">
        <dgm:presLayoutVars>
          <dgm:dir/>
          <dgm:animLvl val="lvl"/>
          <dgm:resizeHandles val="exact"/>
        </dgm:presLayoutVars>
      </dgm:prSet>
      <dgm:spPr/>
    </dgm:pt>
    <dgm:pt modelId="{037D0EDC-6388-45C1-AAD8-0D86AE252540}" type="pres">
      <dgm:prSet presAssocID="{F0DACA0E-137E-4EAB-A739-8D2145EF521E}" presName="linNode" presStyleCnt="0"/>
      <dgm:spPr/>
    </dgm:pt>
    <dgm:pt modelId="{FF9E7F2D-720A-40AC-9FEB-F4C1AB354F52}" type="pres">
      <dgm:prSet presAssocID="{F0DACA0E-137E-4EAB-A739-8D2145EF521E}" presName="parentText" presStyleLbl="node1" presStyleIdx="0" presStyleCnt="5">
        <dgm:presLayoutVars>
          <dgm:chMax val="1"/>
          <dgm:bulletEnabled val="1"/>
        </dgm:presLayoutVars>
      </dgm:prSet>
      <dgm:spPr/>
    </dgm:pt>
    <dgm:pt modelId="{AEBED52D-6DAB-4347-A044-92D207CC1A21}" type="pres">
      <dgm:prSet presAssocID="{F0DACA0E-137E-4EAB-A739-8D2145EF521E}" presName="descendantText" presStyleLbl="alignAccFollowNode1" presStyleIdx="0" presStyleCnt="5">
        <dgm:presLayoutVars>
          <dgm:bulletEnabled val="1"/>
        </dgm:presLayoutVars>
      </dgm:prSet>
      <dgm:spPr/>
    </dgm:pt>
    <dgm:pt modelId="{524A8BC3-30AB-4B80-BBD6-298C8926A08E}" type="pres">
      <dgm:prSet presAssocID="{BAADD9F8-385F-4FD3-823D-00A4B4A2340C}" presName="sp" presStyleCnt="0"/>
      <dgm:spPr/>
    </dgm:pt>
    <dgm:pt modelId="{65755548-AB64-4472-BBB8-4395845BBCDE}" type="pres">
      <dgm:prSet presAssocID="{66230441-09F5-4DE4-8F95-F9D14313FB23}" presName="linNode" presStyleCnt="0"/>
      <dgm:spPr/>
    </dgm:pt>
    <dgm:pt modelId="{06C48796-C6CF-4438-B8E2-6F614EE3919B}" type="pres">
      <dgm:prSet presAssocID="{66230441-09F5-4DE4-8F95-F9D14313FB23}" presName="parentText" presStyleLbl="node1" presStyleIdx="1" presStyleCnt="5">
        <dgm:presLayoutVars>
          <dgm:chMax val="1"/>
          <dgm:bulletEnabled val="1"/>
        </dgm:presLayoutVars>
      </dgm:prSet>
      <dgm:spPr/>
    </dgm:pt>
    <dgm:pt modelId="{C48A0024-9F2F-480B-96FD-AF3089ADFEE4}" type="pres">
      <dgm:prSet presAssocID="{66230441-09F5-4DE4-8F95-F9D14313FB23}" presName="descendantText" presStyleLbl="alignAccFollowNode1" presStyleIdx="1" presStyleCnt="5">
        <dgm:presLayoutVars>
          <dgm:bulletEnabled val="1"/>
        </dgm:presLayoutVars>
      </dgm:prSet>
      <dgm:spPr/>
    </dgm:pt>
    <dgm:pt modelId="{C8E6566B-9803-4243-AB1B-3CE34BF8EC2B}" type="pres">
      <dgm:prSet presAssocID="{F49C1E2B-2F50-4E49-8412-83CB3EC43E66}" presName="sp" presStyleCnt="0"/>
      <dgm:spPr/>
    </dgm:pt>
    <dgm:pt modelId="{33FD87C9-6396-4263-8A4B-B01D6B686A8A}" type="pres">
      <dgm:prSet presAssocID="{B72CD64B-E735-4168-B6D9-583696D51ACA}" presName="linNode" presStyleCnt="0"/>
      <dgm:spPr/>
    </dgm:pt>
    <dgm:pt modelId="{DECBD3A6-FA87-4497-B90B-E13D68FC5F28}" type="pres">
      <dgm:prSet presAssocID="{B72CD64B-E735-4168-B6D9-583696D51ACA}" presName="parentText" presStyleLbl="node1" presStyleIdx="2" presStyleCnt="5">
        <dgm:presLayoutVars>
          <dgm:chMax val="1"/>
          <dgm:bulletEnabled val="1"/>
        </dgm:presLayoutVars>
      </dgm:prSet>
      <dgm:spPr/>
    </dgm:pt>
    <dgm:pt modelId="{7E4559FD-D9A1-4A3C-A0AE-EDA0853BB6FA}" type="pres">
      <dgm:prSet presAssocID="{B72CD64B-E735-4168-B6D9-583696D51ACA}" presName="descendantText" presStyleLbl="alignAccFollowNode1" presStyleIdx="2" presStyleCnt="5">
        <dgm:presLayoutVars>
          <dgm:bulletEnabled val="1"/>
        </dgm:presLayoutVars>
      </dgm:prSet>
      <dgm:spPr/>
    </dgm:pt>
    <dgm:pt modelId="{16249C0A-B70F-4811-AF5F-C4E591402BB4}" type="pres">
      <dgm:prSet presAssocID="{8B6B3066-5463-4662-98DC-6778BEF23A54}" presName="sp" presStyleCnt="0"/>
      <dgm:spPr/>
    </dgm:pt>
    <dgm:pt modelId="{E2AB177F-59DE-4923-9846-7A4C582FF196}" type="pres">
      <dgm:prSet presAssocID="{AB4CC2AF-1943-41B7-AA2F-E0E47CFE321F}" presName="linNode" presStyleCnt="0"/>
      <dgm:spPr/>
    </dgm:pt>
    <dgm:pt modelId="{B9D06474-70E1-45C7-B617-4E7771D66CF8}" type="pres">
      <dgm:prSet presAssocID="{AB4CC2AF-1943-41B7-AA2F-E0E47CFE321F}" presName="parentText" presStyleLbl="node1" presStyleIdx="3" presStyleCnt="5">
        <dgm:presLayoutVars>
          <dgm:chMax val="1"/>
          <dgm:bulletEnabled val="1"/>
        </dgm:presLayoutVars>
      </dgm:prSet>
      <dgm:spPr/>
    </dgm:pt>
    <dgm:pt modelId="{E665899F-F641-4AB5-B50C-289ED55A5620}" type="pres">
      <dgm:prSet presAssocID="{AB4CC2AF-1943-41B7-AA2F-E0E47CFE321F}" presName="descendantText" presStyleLbl="alignAccFollowNode1" presStyleIdx="3" presStyleCnt="5">
        <dgm:presLayoutVars>
          <dgm:bulletEnabled val="1"/>
        </dgm:presLayoutVars>
      </dgm:prSet>
      <dgm:spPr/>
    </dgm:pt>
    <dgm:pt modelId="{CECEE47E-A83E-4AB1-B34B-DB9EDA3D1FE0}" type="pres">
      <dgm:prSet presAssocID="{403F1FFE-804A-4FFE-88D2-F58A83835AD1}" presName="sp" presStyleCnt="0"/>
      <dgm:spPr/>
    </dgm:pt>
    <dgm:pt modelId="{B6B03EBD-CD0E-4B6E-9BFC-6C2EFBB28C4D}" type="pres">
      <dgm:prSet presAssocID="{7D87F4E0-4D0D-4135-9BA8-AF6742238859}" presName="linNode" presStyleCnt="0"/>
      <dgm:spPr/>
    </dgm:pt>
    <dgm:pt modelId="{03FB3D1F-509A-4D90-A491-B7A0E6BA16E4}" type="pres">
      <dgm:prSet presAssocID="{7D87F4E0-4D0D-4135-9BA8-AF6742238859}" presName="parentText" presStyleLbl="node1" presStyleIdx="4" presStyleCnt="5">
        <dgm:presLayoutVars>
          <dgm:chMax val="1"/>
          <dgm:bulletEnabled val="1"/>
        </dgm:presLayoutVars>
      </dgm:prSet>
      <dgm:spPr/>
    </dgm:pt>
    <dgm:pt modelId="{5A05AF48-CF74-47C9-90C9-6F4F1B2A234B}" type="pres">
      <dgm:prSet presAssocID="{7D87F4E0-4D0D-4135-9BA8-AF6742238859}" presName="descendantText" presStyleLbl="alignAccFollowNode1" presStyleIdx="4" presStyleCnt="5">
        <dgm:presLayoutVars>
          <dgm:bulletEnabled val="1"/>
        </dgm:presLayoutVars>
      </dgm:prSet>
      <dgm:spPr/>
    </dgm:pt>
  </dgm:ptLst>
  <dgm:cxnLst>
    <dgm:cxn modelId="{10A72007-DC62-461B-9A9C-4C9B73DF4491}" srcId="{18EC040D-2D89-4E64-BFD2-901F84AF4C25}" destId="{AB4CC2AF-1943-41B7-AA2F-E0E47CFE321F}" srcOrd="3" destOrd="0" parTransId="{B2397337-9703-4836-927F-44C1748B03CE}" sibTransId="{403F1FFE-804A-4FFE-88D2-F58A83835AD1}"/>
    <dgm:cxn modelId="{84D5010B-3DBA-49F7-BDBF-724A412139B5}" srcId="{66230441-09F5-4DE4-8F95-F9D14313FB23}" destId="{DDEEFA57-488C-47D6-B043-9693CECF392E}" srcOrd="1" destOrd="0" parTransId="{46CADE1E-E4B6-434C-BF37-2C02F7273DA9}" sibTransId="{E069EEAE-FD7C-4E10-8E49-EF8012C9964B}"/>
    <dgm:cxn modelId="{4508C30E-16FF-4355-9F1E-8856BAC535C8}" type="presOf" srcId="{B72CD64B-E735-4168-B6D9-583696D51ACA}" destId="{DECBD3A6-FA87-4497-B90B-E13D68FC5F28}" srcOrd="0" destOrd="0" presId="urn:microsoft.com/office/officeart/2005/8/layout/vList5"/>
    <dgm:cxn modelId="{8F3C6010-78ED-4478-9BF7-F3A43833AED5}" type="presOf" srcId="{F0DACA0E-137E-4EAB-A739-8D2145EF521E}" destId="{FF9E7F2D-720A-40AC-9FEB-F4C1AB354F52}" srcOrd="0" destOrd="0" presId="urn:microsoft.com/office/officeart/2005/8/layout/vList5"/>
    <dgm:cxn modelId="{70862513-3AC7-4792-84A4-C1CD470F45E7}" type="presOf" srcId="{E3C37D1D-6121-4060-BD1B-F7527488D2BE}" destId="{E665899F-F641-4AB5-B50C-289ED55A5620}" srcOrd="0" destOrd="2" presId="urn:microsoft.com/office/officeart/2005/8/layout/vList5"/>
    <dgm:cxn modelId="{A1AED61D-9B6E-4D82-A50D-1B11932D98C5}" type="presOf" srcId="{6D8236DA-9343-4494-9D94-F3D221076A89}" destId="{AEBED52D-6DAB-4347-A044-92D207CC1A21}" srcOrd="0" destOrd="0" presId="urn:microsoft.com/office/officeart/2005/8/layout/vList5"/>
    <dgm:cxn modelId="{9C366626-EA99-4DC3-81BB-E357FEE1EC9B}" srcId="{B72CD64B-E735-4168-B6D9-583696D51ACA}" destId="{AF25BC14-AF15-4F73-8BAB-116D286F68E8}" srcOrd="1" destOrd="0" parTransId="{C47D1769-B692-4102-A35C-97114BA0A8AC}" sibTransId="{854AEFE0-F226-4034-ACB3-C7ECA5D93D28}"/>
    <dgm:cxn modelId="{F3448332-7517-4A42-BE71-E4DBD9F1E914}" srcId="{F0DACA0E-137E-4EAB-A739-8D2145EF521E}" destId="{6D8236DA-9343-4494-9D94-F3D221076A89}" srcOrd="0" destOrd="0" parTransId="{E74432FD-8CF5-4E45-B4F2-A91361CC35AA}" sibTransId="{0789CC99-EE75-4A0F-BA87-F84E6CA36252}"/>
    <dgm:cxn modelId="{749E043D-57F9-4D4D-A48A-2FD79C53F866}" type="presOf" srcId="{AB4CC2AF-1943-41B7-AA2F-E0E47CFE321F}" destId="{B9D06474-70E1-45C7-B617-4E7771D66CF8}" srcOrd="0" destOrd="0" presId="urn:microsoft.com/office/officeart/2005/8/layout/vList5"/>
    <dgm:cxn modelId="{72B5A142-2E0B-47A9-B454-762DDF1FD058}" type="presOf" srcId="{270EB22F-3B03-45B9-A673-2C725B2F74B5}" destId="{5A05AF48-CF74-47C9-90C9-6F4F1B2A234B}" srcOrd="0" destOrd="2" presId="urn:microsoft.com/office/officeart/2005/8/layout/vList5"/>
    <dgm:cxn modelId="{566DAE62-E1AD-4FAF-8A72-D2BA571E7330}" srcId="{7D87F4E0-4D0D-4135-9BA8-AF6742238859}" destId="{85AAA50F-660E-4290-9221-F2E9BACE26EE}" srcOrd="1" destOrd="0" parTransId="{3E56DA52-CC8A-484A-9DAE-C10095D941AB}" sibTransId="{2C2F08E1-3EC9-4F98-84AE-DB98DA414107}"/>
    <dgm:cxn modelId="{9E87384A-4654-4133-A35A-762DD46371C1}" type="presOf" srcId="{D41BA4B9-42CF-45A3-834A-2DF51ABBAF2B}" destId="{AEBED52D-6DAB-4347-A044-92D207CC1A21}" srcOrd="0" destOrd="2" presId="urn:microsoft.com/office/officeart/2005/8/layout/vList5"/>
    <dgm:cxn modelId="{6CB2154E-7B39-4B98-9B72-080A4A10B6B3}" type="presOf" srcId="{F9DFC1E0-40AC-4ED8-8C51-459A4FFDBD67}" destId="{7E4559FD-D9A1-4A3C-A0AE-EDA0853BB6FA}" srcOrd="0" destOrd="0" presId="urn:microsoft.com/office/officeart/2005/8/layout/vList5"/>
    <dgm:cxn modelId="{EF3BE46E-30E5-482A-8A58-7FFB382E097F}" type="presOf" srcId="{AF25BC14-AF15-4F73-8BAB-116D286F68E8}" destId="{7E4559FD-D9A1-4A3C-A0AE-EDA0853BB6FA}" srcOrd="0" destOrd="1" presId="urn:microsoft.com/office/officeart/2005/8/layout/vList5"/>
    <dgm:cxn modelId="{10DD2F6F-CF6F-4060-B704-664C276C046F}" type="presOf" srcId="{18EC040D-2D89-4E64-BFD2-901F84AF4C25}" destId="{960CE63C-41BE-494B-8D68-145201A2CCA6}" srcOrd="0" destOrd="0" presId="urn:microsoft.com/office/officeart/2005/8/layout/vList5"/>
    <dgm:cxn modelId="{D1A2ED71-A5F9-4872-AF05-6CBD4C6B4620}" type="presOf" srcId="{AC23AA50-BA37-4C99-839C-178D18684026}" destId="{E665899F-F641-4AB5-B50C-289ED55A5620}" srcOrd="0" destOrd="1" presId="urn:microsoft.com/office/officeart/2005/8/layout/vList5"/>
    <dgm:cxn modelId="{0ABF2854-B4B7-4CC9-BAC7-89693A7F9376}" srcId="{AB4CC2AF-1943-41B7-AA2F-E0E47CFE321F}" destId="{E3C37D1D-6121-4060-BD1B-F7527488D2BE}" srcOrd="2" destOrd="0" parTransId="{1005C863-30FF-4948-BEAD-85649E9C9714}" sibTransId="{7DC122FE-CAFB-4FFA-9937-C3F164BAEBF6}"/>
    <dgm:cxn modelId="{C2EFF655-3BE3-4647-9364-4D9C48EDE58B}" srcId="{18EC040D-2D89-4E64-BFD2-901F84AF4C25}" destId="{7D87F4E0-4D0D-4135-9BA8-AF6742238859}" srcOrd="4" destOrd="0" parTransId="{85697EBE-76A8-4F09-B981-70E988A4B6AE}" sibTransId="{4ACE4E21-02EF-4D3E-B1AB-BB0A6BA5803F}"/>
    <dgm:cxn modelId="{69DD6676-8549-4930-B498-7F87EF4CFE00}" type="presOf" srcId="{7D87F4E0-4D0D-4135-9BA8-AF6742238859}" destId="{03FB3D1F-509A-4D90-A491-B7A0E6BA16E4}" srcOrd="0" destOrd="0" presId="urn:microsoft.com/office/officeart/2005/8/layout/vList5"/>
    <dgm:cxn modelId="{F45E5959-29CF-4EAF-B970-3B67BC56A045}" srcId="{18EC040D-2D89-4E64-BFD2-901F84AF4C25}" destId="{66230441-09F5-4DE4-8F95-F9D14313FB23}" srcOrd="1" destOrd="0" parTransId="{201CB342-4761-453E-82D4-31901A65A6E7}" sibTransId="{F49C1E2B-2F50-4E49-8412-83CB3EC43E66}"/>
    <dgm:cxn modelId="{4C97F379-DD9D-479B-B279-0B25C59C89EF}" srcId="{66230441-09F5-4DE4-8F95-F9D14313FB23}" destId="{1AC633D3-B76A-4B94-A7B8-44820C810C5C}" srcOrd="0" destOrd="0" parTransId="{81AAB221-5C0D-4E6D-BD2B-75729C6E9FAC}" sibTransId="{D5DAD448-3D91-4E32-883D-ADA0FDEE820C}"/>
    <dgm:cxn modelId="{79A39F7B-E664-4F0B-BBEE-87DEFBC0FBBE}" srcId="{F0DACA0E-137E-4EAB-A739-8D2145EF521E}" destId="{12CD707A-12FE-44DF-A356-68F19E479965}" srcOrd="1" destOrd="0" parTransId="{D330669B-51D4-4058-B6C5-CF96C36B3504}" sibTransId="{F1C6C747-36E2-4C10-B342-BF1858814D12}"/>
    <dgm:cxn modelId="{A03B4180-1472-438A-B611-A08ED89A00E9}" type="presOf" srcId="{85AAA50F-660E-4290-9221-F2E9BACE26EE}" destId="{5A05AF48-CF74-47C9-90C9-6F4F1B2A234B}" srcOrd="0" destOrd="1" presId="urn:microsoft.com/office/officeart/2005/8/layout/vList5"/>
    <dgm:cxn modelId="{AF35F086-973E-4A74-9B69-EC6B9130ACC1}" type="presOf" srcId="{12CD707A-12FE-44DF-A356-68F19E479965}" destId="{AEBED52D-6DAB-4347-A044-92D207CC1A21}" srcOrd="0" destOrd="1" presId="urn:microsoft.com/office/officeart/2005/8/layout/vList5"/>
    <dgm:cxn modelId="{33EE2D94-A4A5-4C33-A984-9FA84310EE92}" srcId="{7D87F4E0-4D0D-4135-9BA8-AF6742238859}" destId="{4CA71E75-191E-4B3D-9A81-FFC3E23BBE12}" srcOrd="0" destOrd="0" parTransId="{BBCC17F4-5CB5-4896-9772-A977009900CB}" sibTransId="{C79B494B-1C2F-4AEE-81B4-D59FF4B15D72}"/>
    <dgm:cxn modelId="{21AB6CB5-C85F-4B92-9700-68D75DD35A0E}" srcId="{18EC040D-2D89-4E64-BFD2-901F84AF4C25}" destId="{F0DACA0E-137E-4EAB-A739-8D2145EF521E}" srcOrd="0" destOrd="0" parTransId="{10E98B69-CFC1-4534-8346-0FCF093638EE}" sibTransId="{BAADD9F8-385F-4FD3-823D-00A4B4A2340C}"/>
    <dgm:cxn modelId="{EF96CCB6-B5A0-482C-8215-91F017405B1A}" srcId="{B72CD64B-E735-4168-B6D9-583696D51ACA}" destId="{F9DFC1E0-40AC-4ED8-8C51-459A4FFDBD67}" srcOrd="0" destOrd="0" parTransId="{0B167B71-4BCB-4632-8BB3-E3C484595942}" sibTransId="{628D5461-B0E4-4603-9C6E-3743FDA8C826}"/>
    <dgm:cxn modelId="{E54DA3C5-D123-4FE6-A886-4F4528788CA4}" srcId="{F0DACA0E-137E-4EAB-A739-8D2145EF521E}" destId="{D41BA4B9-42CF-45A3-834A-2DF51ABBAF2B}" srcOrd="2" destOrd="0" parTransId="{715F70D7-7B4B-42DE-BA3D-78C93337E61A}" sibTransId="{71E245A5-6441-4FDB-9867-78381ADE6586}"/>
    <dgm:cxn modelId="{E1E7CFC5-AE5A-4C4B-BE99-76542CDE191F}" type="presOf" srcId="{1AC633D3-B76A-4B94-A7B8-44820C810C5C}" destId="{C48A0024-9F2F-480B-96FD-AF3089ADFEE4}" srcOrd="0" destOrd="0" presId="urn:microsoft.com/office/officeart/2005/8/layout/vList5"/>
    <dgm:cxn modelId="{422E22CD-1FC7-4651-8306-FD53AE4C7ACC}" srcId="{AB4CC2AF-1943-41B7-AA2F-E0E47CFE321F}" destId="{3D835D9A-51D2-4D79-A840-60E799069D46}" srcOrd="0" destOrd="0" parTransId="{C3A7EA1D-0410-4B3E-8C29-A24796A752EA}" sibTransId="{D64399BE-8C6D-45D6-A7DA-BEBBAC7B5658}"/>
    <dgm:cxn modelId="{B9B001D2-9191-4725-A617-2D95B8BD6168}" type="presOf" srcId="{3D835D9A-51D2-4D79-A840-60E799069D46}" destId="{E665899F-F641-4AB5-B50C-289ED55A5620}" srcOrd="0" destOrd="0" presId="urn:microsoft.com/office/officeart/2005/8/layout/vList5"/>
    <dgm:cxn modelId="{7E7D3DD6-C9BC-4163-BE99-E805B2D8F7BD}" srcId="{18EC040D-2D89-4E64-BFD2-901F84AF4C25}" destId="{B72CD64B-E735-4168-B6D9-583696D51ACA}" srcOrd="2" destOrd="0" parTransId="{1E67FDE3-E98D-480F-AFC3-ADB81B265B11}" sibTransId="{8B6B3066-5463-4662-98DC-6778BEF23A54}"/>
    <dgm:cxn modelId="{E3B5A2D6-54DD-425A-A118-113435804366}" type="presOf" srcId="{4CA71E75-191E-4B3D-9A81-FFC3E23BBE12}" destId="{5A05AF48-CF74-47C9-90C9-6F4F1B2A234B}" srcOrd="0" destOrd="0" presId="urn:microsoft.com/office/officeart/2005/8/layout/vList5"/>
    <dgm:cxn modelId="{5FD4D9D6-3254-49C2-B218-D7CC0A31648B}" type="presOf" srcId="{DDEEFA57-488C-47D6-B043-9693CECF392E}" destId="{C48A0024-9F2F-480B-96FD-AF3089ADFEE4}" srcOrd="0" destOrd="1" presId="urn:microsoft.com/office/officeart/2005/8/layout/vList5"/>
    <dgm:cxn modelId="{58BCE4E7-F162-4D34-A3CB-D2BEE9857369}" type="presOf" srcId="{66230441-09F5-4DE4-8F95-F9D14313FB23}" destId="{06C48796-C6CF-4438-B8E2-6F614EE3919B}" srcOrd="0" destOrd="0" presId="urn:microsoft.com/office/officeart/2005/8/layout/vList5"/>
    <dgm:cxn modelId="{17E6E0F7-A51B-4FB3-80E6-FBCE4B8E36DC}" srcId="{7D87F4E0-4D0D-4135-9BA8-AF6742238859}" destId="{270EB22F-3B03-45B9-A673-2C725B2F74B5}" srcOrd="2" destOrd="0" parTransId="{CB39C3F3-7B08-49E7-96F4-CCB263AB83F8}" sibTransId="{41976A0A-F9DD-406C-9037-8B9633DCC5E7}"/>
    <dgm:cxn modelId="{E712C4FF-C00A-40DE-917C-864D0AF45018}" srcId="{AB4CC2AF-1943-41B7-AA2F-E0E47CFE321F}" destId="{AC23AA50-BA37-4C99-839C-178D18684026}" srcOrd="1" destOrd="0" parTransId="{1A0E31CF-6B45-45D1-9DB1-88082BD18A7C}" sibTransId="{773C1CE3-922D-49D6-8E53-31C9D87E8C2B}"/>
    <dgm:cxn modelId="{D923D7E5-CF8B-4A86-857A-2027BB75778D}" type="presParOf" srcId="{960CE63C-41BE-494B-8D68-145201A2CCA6}" destId="{037D0EDC-6388-45C1-AAD8-0D86AE252540}" srcOrd="0" destOrd="0" presId="urn:microsoft.com/office/officeart/2005/8/layout/vList5"/>
    <dgm:cxn modelId="{2618D8DA-861E-480E-BDFF-7E202FB5C413}" type="presParOf" srcId="{037D0EDC-6388-45C1-AAD8-0D86AE252540}" destId="{FF9E7F2D-720A-40AC-9FEB-F4C1AB354F52}" srcOrd="0" destOrd="0" presId="urn:microsoft.com/office/officeart/2005/8/layout/vList5"/>
    <dgm:cxn modelId="{2DBE802F-385C-4512-AEBD-AD2940A38902}" type="presParOf" srcId="{037D0EDC-6388-45C1-AAD8-0D86AE252540}" destId="{AEBED52D-6DAB-4347-A044-92D207CC1A21}" srcOrd="1" destOrd="0" presId="urn:microsoft.com/office/officeart/2005/8/layout/vList5"/>
    <dgm:cxn modelId="{1EE6E892-8141-48E8-B1EF-94D6F5FA966B}" type="presParOf" srcId="{960CE63C-41BE-494B-8D68-145201A2CCA6}" destId="{524A8BC3-30AB-4B80-BBD6-298C8926A08E}" srcOrd="1" destOrd="0" presId="urn:microsoft.com/office/officeart/2005/8/layout/vList5"/>
    <dgm:cxn modelId="{0DF263A6-E8AB-483C-9922-8ABF2C1FDA2B}" type="presParOf" srcId="{960CE63C-41BE-494B-8D68-145201A2CCA6}" destId="{65755548-AB64-4472-BBB8-4395845BBCDE}" srcOrd="2" destOrd="0" presId="urn:microsoft.com/office/officeart/2005/8/layout/vList5"/>
    <dgm:cxn modelId="{9A2A5FB4-5075-4EB3-BC59-DD37D4D16CB2}" type="presParOf" srcId="{65755548-AB64-4472-BBB8-4395845BBCDE}" destId="{06C48796-C6CF-4438-B8E2-6F614EE3919B}" srcOrd="0" destOrd="0" presId="urn:microsoft.com/office/officeart/2005/8/layout/vList5"/>
    <dgm:cxn modelId="{B9443934-B4B1-4B58-A663-0FA9BF456D60}" type="presParOf" srcId="{65755548-AB64-4472-BBB8-4395845BBCDE}" destId="{C48A0024-9F2F-480B-96FD-AF3089ADFEE4}" srcOrd="1" destOrd="0" presId="urn:microsoft.com/office/officeart/2005/8/layout/vList5"/>
    <dgm:cxn modelId="{7215914D-E324-45B1-A4E1-71C05DD63BC2}" type="presParOf" srcId="{960CE63C-41BE-494B-8D68-145201A2CCA6}" destId="{C8E6566B-9803-4243-AB1B-3CE34BF8EC2B}" srcOrd="3" destOrd="0" presId="urn:microsoft.com/office/officeart/2005/8/layout/vList5"/>
    <dgm:cxn modelId="{E49E61CB-31F4-4D9E-B25B-0D9C27876BF0}" type="presParOf" srcId="{960CE63C-41BE-494B-8D68-145201A2CCA6}" destId="{33FD87C9-6396-4263-8A4B-B01D6B686A8A}" srcOrd="4" destOrd="0" presId="urn:microsoft.com/office/officeart/2005/8/layout/vList5"/>
    <dgm:cxn modelId="{C3D53874-144F-48CC-A5D0-ED3A5D1AA209}" type="presParOf" srcId="{33FD87C9-6396-4263-8A4B-B01D6B686A8A}" destId="{DECBD3A6-FA87-4497-B90B-E13D68FC5F28}" srcOrd="0" destOrd="0" presId="urn:microsoft.com/office/officeart/2005/8/layout/vList5"/>
    <dgm:cxn modelId="{D8463FB5-49D0-4825-9119-0EAB1CCEF7F6}" type="presParOf" srcId="{33FD87C9-6396-4263-8A4B-B01D6B686A8A}" destId="{7E4559FD-D9A1-4A3C-A0AE-EDA0853BB6FA}" srcOrd="1" destOrd="0" presId="urn:microsoft.com/office/officeart/2005/8/layout/vList5"/>
    <dgm:cxn modelId="{4616FBF6-3835-4878-B56E-2FC73E48B3C5}" type="presParOf" srcId="{960CE63C-41BE-494B-8D68-145201A2CCA6}" destId="{16249C0A-B70F-4811-AF5F-C4E591402BB4}" srcOrd="5" destOrd="0" presId="urn:microsoft.com/office/officeart/2005/8/layout/vList5"/>
    <dgm:cxn modelId="{8669E7ED-B319-4171-AEFC-ADCFED9EA2E3}" type="presParOf" srcId="{960CE63C-41BE-494B-8D68-145201A2CCA6}" destId="{E2AB177F-59DE-4923-9846-7A4C582FF196}" srcOrd="6" destOrd="0" presId="urn:microsoft.com/office/officeart/2005/8/layout/vList5"/>
    <dgm:cxn modelId="{C3FC8AD0-D7B3-4336-B385-FDD3EEE7E947}" type="presParOf" srcId="{E2AB177F-59DE-4923-9846-7A4C582FF196}" destId="{B9D06474-70E1-45C7-B617-4E7771D66CF8}" srcOrd="0" destOrd="0" presId="urn:microsoft.com/office/officeart/2005/8/layout/vList5"/>
    <dgm:cxn modelId="{20349945-CDD5-4424-919A-D9571AB24F29}" type="presParOf" srcId="{E2AB177F-59DE-4923-9846-7A4C582FF196}" destId="{E665899F-F641-4AB5-B50C-289ED55A5620}" srcOrd="1" destOrd="0" presId="urn:microsoft.com/office/officeart/2005/8/layout/vList5"/>
    <dgm:cxn modelId="{C02065F3-347E-49D8-B064-CF3A8ABFBE17}" type="presParOf" srcId="{960CE63C-41BE-494B-8D68-145201A2CCA6}" destId="{CECEE47E-A83E-4AB1-B34B-DB9EDA3D1FE0}" srcOrd="7" destOrd="0" presId="urn:microsoft.com/office/officeart/2005/8/layout/vList5"/>
    <dgm:cxn modelId="{0B358F32-9ADA-4DA6-9F00-07AFBB5CB867}" type="presParOf" srcId="{960CE63C-41BE-494B-8D68-145201A2CCA6}" destId="{B6B03EBD-CD0E-4B6E-9BFC-6C2EFBB28C4D}" srcOrd="8" destOrd="0" presId="urn:microsoft.com/office/officeart/2005/8/layout/vList5"/>
    <dgm:cxn modelId="{B7F94668-4423-4A2E-8E81-FEF2B82F06D2}" type="presParOf" srcId="{B6B03EBD-CD0E-4B6E-9BFC-6C2EFBB28C4D}" destId="{03FB3D1F-509A-4D90-A491-B7A0E6BA16E4}" srcOrd="0" destOrd="0" presId="urn:microsoft.com/office/officeart/2005/8/layout/vList5"/>
    <dgm:cxn modelId="{EAB1B4D0-840B-48C8-9367-C03D35CEAFD6}" type="presParOf" srcId="{B6B03EBD-CD0E-4B6E-9BFC-6C2EFBB28C4D}" destId="{5A05AF48-CF74-47C9-90C9-6F4F1B2A23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C040D-2D89-4E64-BFD2-901F84AF4C25}"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CA"/>
        </a:p>
      </dgm:t>
    </dgm:pt>
    <dgm:pt modelId="{F0DACA0E-137E-4EAB-A739-8D2145EF521E}">
      <dgm:prSet phldrT="[Text]"/>
      <dgm:spPr>
        <a:solidFill>
          <a:srgbClr val="002060"/>
        </a:solidFill>
      </dgm:spPr>
      <dgm:t>
        <a:bodyPr/>
        <a:lstStyle/>
        <a:p>
          <a:r>
            <a:rPr lang="en-US" b="1" dirty="0"/>
            <a:t>Increase the talent pool in the province to help attract large companies and investments to NB</a:t>
          </a:r>
          <a:endParaRPr lang="en-CA" dirty="0"/>
        </a:p>
      </dgm:t>
    </dgm:pt>
    <dgm:pt modelId="{10E98B69-CFC1-4534-8346-0FCF093638EE}" type="parTrans" cxnId="{21AB6CB5-C85F-4B92-9700-68D75DD35A0E}">
      <dgm:prSet/>
      <dgm:spPr/>
      <dgm:t>
        <a:bodyPr/>
        <a:lstStyle/>
        <a:p>
          <a:endParaRPr lang="en-CA"/>
        </a:p>
      </dgm:t>
    </dgm:pt>
    <dgm:pt modelId="{BAADD9F8-385F-4FD3-823D-00A4B4A2340C}" type="sibTrans" cxnId="{21AB6CB5-C85F-4B92-9700-68D75DD35A0E}">
      <dgm:prSet/>
      <dgm:spPr/>
      <dgm:t>
        <a:bodyPr/>
        <a:lstStyle/>
        <a:p>
          <a:endParaRPr lang="en-CA"/>
        </a:p>
      </dgm:t>
    </dgm:pt>
    <dgm:pt modelId="{6D8236DA-9343-4494-9D94-F3D221076A89}">
      <dgm:prSet phldrT="[Text]" custT="1"/>
      <dgm:spPr/>
      <dgm:t>
        <a:bodyPr/>
        <a:lstStyle/>
        <a:p>
          <a:pPr>
            <a:buSzPct val="100000"/>
            <a:buFont typeface="Arial" panose="020B0604020202020204" pitchFamily="34" charset="0"/>
            <a:buChar char="•"/>
          </a:pPr>
          <a:r>
            <a:rPr lang="en-US" sz="1300" dirty="0"/>
            <a:t>Attract new talent: Create college-like programs that quickly produce talent to support key industries (e.g. cybersecurity, clean tech etc.)</a:t>
          </a:r>
          <a:endParaRPr lang="en-CA" sz="1300" dirty="0"/>
        </a:p>
      </dgm:t>
    </dgm:pt>
    <dgm:pt modelId="{E74432FD-8CF5-4E45-B4F2-A91361CC35AA}" type="parTrans" cxnId="{F3448332-7517-4A42-BE71-E4DBD9F1E914}">
      <dgm:prSet/>
      <dgm:spPr/>
      <dgm:t>
        <a:bodyPr/>
        <a:lstStyle/>
        <a:p>
          <a:endParaRPr lang="en-CA"/>
        </a:p>
      </dgm:t>
    </dgm:pt>
    <dgm:pt modelId="{0789CC99-EE75-4A0F-BA87-F84E6CA36252}" type="sibTrans" cxnId="{F3448332-7517-4A42-BE71-E4DBD9F1E914}">
      <dgm:prSet/>
      <dgm:spPr/>
      <dgm:t>
        <a:bodyPr/>
        <a:lstStyle/>
        <a:p>
          <a:endParaRPr lang="en-CA"/>
        </a:p>
      </dgm:t>
    </dgm:pt>
    <dgm:pt modelId="{B72CD64B-E735-4168-B6D9-583696D51ACA}">
      <dgm:prSet phldrT="[Text]"/>
      <dgm:spPr>
        <a:solidFill>
          <a:srgbClr val="002060"/>
        </a:solidFill>
      </dgm:spPr>
      <dgm:t>
        <a:bodyPr/>
        <a:lstStyle/>
        <a:p>
          <a:r>
            <a:rPr lang="en-US" b="1" dirty="0"/>
            <a:t>Collaborate between the higher education, prov/fed governments, NFPs, and private sector stakeholders</a:t>
          </a:r>
          <a:endParaRPr lang="en-CA" dirty="0"/>
        </a:p>
      </dgm:t>
    </dgm:pt>
    <dgm:pt modelId="{1E67FDE3-E98D-480F-AFC3-ADB81B265B11}" type="parTrans" cxnId="{7E7D3DD6-C9BC-4163-BE99-E805B2D8F7BD}">
      <dgm:prSet/>
      <dgm:spPr/>
      <dgm:t>
        <a:bodyPr/>
        <a:lstStyle/>
        <a:p>
          <a:endParaRPr lang="en-CA"/>
        </a:p>
      </dgm:t>
    </dgm:pt>
    <dgm:pt modelId="{8B6B3066-5463-4662-98DC-6778BEF23A54}" type="sibTrans" cxnId="{7E7D3DD6-C9BC-4163-BE99-E805B2D8F7BD}">
      <dgm:prSet/>
      <dgm:spPr/>
      <dgm:t>
        <a:bodyPr/>
        <a:lstStyle/>
        <a:p>
          <a:endParaRPr lang="en-CA"/>
        </a:p>
      </dgm:t>
    </dgm:pt>
    <dgm:pt modelId="{F9DFC1E0-40AC-4ED8-8C51-459A4FFDBD67}">
      <dgm:prSet phldrT="[Text]" custT="1"/>
      <dgm:spPr/>
      <dgm:t>
        <a:bodyPr/>
        <a:lstStyle/>
        <a:p>
          <a:pPr>
            <a:buSzPct val="100000"/>
            <a:buFont typeface="Arial" panose="020B0604020202020204" pitchFamily="34" charset="0"/>
            <a:buChar char="•"/>
          </a:pPr>
          <a:r>
            <a:rPr lang="en-US" sz="1300" dirty="0"/>
            <a:t>Leverage existing Supercluster initiatives with a particular attention to the Ocean Supercluster and Scale.AI for supply chains </a:t>
          </a:r>
          <a:endParaRPr lang="en-CA" sz="1300" dirty="0"/>
        </a:p>
      </dgm:t>
    </dgm:pt>
    <dgm:pt modelId="{0B167B71-4BCB-4632-8BB3-E3C484595942}" type="parTrans" cxnId="{EF96CCB6-B5A0-482C-8215-91F017405B1A}">
      <dgm:prSet/>
      <dgm:spPr/>
      <dgm:t>
        <a:bodyPr/>
        <a:lstStyle/>
        <a:p>
          <a:endParaRPr lang="en-CA"/>
        </a:p>
      </dgm:t>
    </dgm:pt>
    <dgm:pt modelId="{628D5461-B0E4-4603-9C6E-3743FDA8C826}" type="sibTrans" cxnId="{EF96CCB6-B5A0-482C-8215-91F017405B1A}">
      <dgm:prSet/>
      <dgm:spPr/>
      <dgm:t>
        <a:bodyPr/>
        <a:lstStyle/>
        <a:p>
          <a:endParaRPr lang="en-CA"/>
        </a:p>
      </dgm:t>
    </dgm:pt>
    <dgm:pt modelId="{AB4CC2AF-1943-41B7-AA2F-E0E47CFE321F}">
      <dgm:prSet phldrT="[Text]"/>
      <dgm:spPr>
        <a:solidFill>
          <a:srgbClr val="002060"/>
        </a:solidFill>
      </dgm:spPr>
      <dgm:t>
        <a:bodyPr/>
        <a:lstStyle/>
        <a:p>
          <a:r>
            <a:rPr lang="en-US" b="1" dirty="0"/>
            <a:t>Develop a strategy to attract federal government and private sector investments</a:t>
          </a:r>
          <a:endParaRPr lang="en-CA" dirty="0"/>
        </a:p>
      </dgm:t>
    </dgm:pt>
    <dgm:pt modelId="{B2397337-9703-4836-927F-44C1748B03CE}" type="parTrans" cxnId="{10A72007-DC62-461B-9A9C-4C9B73DF4491}">
      <dgm:prSet/>
      <dgm:spPr/>
      <dgm:t>
        <a:bodyPr/>
        <a:lstStyle/>
        <a:p>
          <a:endParaRPr lang="en-CA"/>
        </a:p>
      </dgm:t>
    </dgm:pt>
    <dgm:pt modelId="{403F1FFE-804A-4FFE-88D2-F58A83835AD1}" type="sibTrans" cxnId="{10A72007-DC62-461B-9A9C-4C9B73DF4491}">
      <dgm:prSet/>
      <dgm:spPr/>
      <dgm:t>
        <a:bodyPr/>
        <a:lstStyle/>
        <a:p>
          <a:endParaRPr lang="en-CA"/>
        </a:p>
      </dgm:t>
    </dgm:pt>
    <dgm:pt modelId="{3D835D9A-51D2-4D79-A840-60E799069D46}">
      <dgm:prSet phldrT="[Text]" custT="1"/>
      <dgm:spPr/>
      <dgm:t>
        <a:bodyPr/>
        <a:lstStyle/>
        <a:p>
          <a:pPr>
            <a:buSzPct val="100000"/>
            <a:buFont typeface="Arial" panose="020B0604020202020204" pitchFamily="34" charset="0"/>
            <a:buChar char="•"/>
          </a:pPr>
          <a:r>
            <a:rPr lang="en-US" sz="1300" dirty="0"/>
            <a:t>Federal investments: Take advantage of federal programs (e.g. $80M for new cyber networks, ISED-SIF, Tri-Councils, DND-SSE/</a:t>
          </a:r>
          <a:r>
            <a:rPr lang="en-US" sz="1300" dirty="0" err="1"/>
            <a:t>IDEaS</a:t>
          </a:r>
          <a:r>
            <a:rPr lang="en-US" sz="1300" dirty="0"/>
            <a:t>)</a:t>
          </a:r>
          <a:endParaRPr lang="en-CA" sz="1300" dirty="0"/>
        </a:p>
      </dgm:t>
    </dgm:pt>
    <dgm:pt modelId="{C3A7EA1D-0410-4B3E-8C29-A24796A752EA}" type="parTrans" cxnId="{422E22CD-1FC7-4651-8306-FD53AE4C7ACC}">
      <dgm:prSet/>
      <dgm:spPr/>
      <dgm:t>
        <a:bodyPr/>
        <a:lstStyle/>
        <a:p>
          <a:endParaRPr lang="en-CA"/>
        </a:p>
      </dgm:t>
    </dgm:pt>
    <dgm:pt modelId="{D64399BE-8C6D-45D6-A7DA-BEBBAC7B5658}" type="sibTrans" cxnId="{422E22CD-1FC7-4651-8306-FD53AE4C7ACC}">
      <dgm:prSet/>
      <dgm:spPr/>
      <dgm:t>
        <a:bodyPr/>
        <a:lstStyle/>
        <a:p>
          <a:endParaRPr lang="en-CA"/>
        </a:p>
      </dgm:t>
    </dgm:pt>
    <dgm:pt modelId="{66230441-09F5-4DE4-8F95-F9D14313FB23}">
      <dgm:prSet/>
      <dgm:spPr>
        <a:solidFill>
          <a:srgbClr val="002060"/>
        </a:solidFill>
      </dgm:spPr>
      <dgm:t>
        <a:bodyPr/>
        <a:lstStyle/>
        <a:p>
          <a:r>
            <a:rPr lang="en-US" b="1" dirty="0"/>
            <a:t>Enhance technology adoption among SMEs in NB</a:t>
          </a:r>
          <a:endParaRPr lang="en-CA" dirty="0"/>
        </a:p>
      </dgm:t>
    </dgm:pt>
    <dgm:pt modelId="{201CB342-4761-453E-82D4-31901A65A6E7}" type="parTrans" cxnId="{F45E5959-29CF-4EAF-B970-3B67BC56A045}">
      <dgm:prSet/>
      <dgm:spPr/>
      <dgm:t>
        <a:bodyPr/>
        <a:lstStyle/>
        <a:p>
          <a:endParaRPr lang="en-CA"/>
        </a:p>
      </dgm:t>
    </dgm:pt>
    <dgm:pt modelId="{F49C1E2B-2F50-4E49-8412-83CB3EC43E66}" type="sibTrans" cxnId="{F45E5959-29CF-4EAF-B970-3B67BC56A045}">
      <dgm:prSet/>
      <dgm:spPr/>
      <dgm:t>
        <a:bodyPr/>
        <a:lstStyle/>
        <a:p>
          <a:endParaRPr lang="en-CA"/>
        </a:p>
      </dgm:t>
    </dgm:pt>
    <dgm:pt modelId="{1AC633D3-B76A-4B94-A7B8-44820C810C5C}">
      <dgm:prSet custT="1"/>
      <dgm:spPr/>
      <dgm:t>
        <a:bodyPr/>
        <a:lstStyle/>
        <a:p>
          <a:r>
            <a:rPr lang="en-US" sz="1300" dirty="0"/>
            <a:t>Due to limited investments/R&amp;D efforts in the province, NB should instead focus on the adoption of new technologies by SMEs </a:t>
          </a:r>
          <a:endParaRPr lang="en-CA" sz="1300" dirty="0"/>
        </a:p>
      </dgm:t>
    </dgm:pt>
    <dgm:pt modelId="{81AAB221-5C0D-4E6D-BD2B-75729C6E9FAC}" type="parTrans" cxnId="{4C97F379-DD9D-479B-B279-0B25C59C89EF}">
      <dgm:prSet/>
      <dgm:spPr/>
      <dgm:t>
        <a:bodyPr/>
        <a:lstStyle/>
        <a:p>
          <a:endParaRPr lang="en-CA"/>
        </a:p>
      </dgm:t>
    </dgm:pt>
    <dgm:pt modelId="{D5DAD448-3D91-4E32-883D-ADA0FDEE820C}" type="sibTrans" cxnId="{4C97F379-DD9D-479B-B279-0B25C59C89EF}">
      <dgm:prSet/>
      <dgm:spPr/>
      <dgm:t>
        <a:bodyPr/>
        <a:lstStyle/>
        <a:p>
          <a:endParaRPr lang="en-CA"/>
        </a:p>
      </dgm:t>
    </dgm:pt>
    <dgm:pt modelId="{7D87F4E0-4D0D-4135-9BA8-AF6742238859}">
      <dgm:prSet phldrT="[Text]"/>
      <dgm:spPr>
        <a:solidFill>
          <a:srgbClr val="002060"/>
        </a:solidFill>
      </dgm:spPr>
      <dgm:t>
        <a:bodyPr/>
        <a:lstStyle/>
        <a:p>
          <a:pPr>
            <a:buSzPct val="100000"/>
            <a:buFont typeface="+mj-lt"/>
            <a:buAutoNum type="arabicPeriod"/>
          </a:pPr>
          <a:r>
            <a:rPr lang="en-US" b="1" dirty="0"/>
            <a:t>Create a provincial export strategy</a:t>
          </a:r>
          <a:endParaRPr lang="en-CA" dirty="0"/>
        </a:p>
      </dgm:t>
    </dgm:pt>
    <dgm:pt modelId="{85697EBE-76A8-4F09-B981-70E988A4B6AE}" type="parTrans" cxnId="{C2EFF655-3BE3-4647-9364-4D9C48EDE58B}">
      <dgm:prSet/>
      <dgm:spPr/>
      <dgm:t>
        <a:bodyPr/>
        <a:lstStyle/>
        <a:p>
          <a:endParaRPr lang="en-CA"/>
        </a:p>
      </dgm:t>
    </dgm:pt>
    <dgm:pt modelId="{4ACE4E21-02EF-4D3E-B1AB-BB0A6BA5803F}" type="sibTrans" cxnId="{C2EFF655-3BE3-4647-9364-4D9C48EDE58B}">
      <dgm:prSet/>
      <dgm:spPr/>
      <dgm:t>
        <a:bodyPr/>
        <a:lstStyle/>
        <a:p>
          <a:endParaRPr lang="en-CA"/>
        </a:p>
      </dgm:t>
    </dgm:pt>
    <dgm:pt modelId="{4CA71E75-191E-4B3D-9A81-FFC3E23BBE12}">
      <dgm:prSet custT="1"/>
      <dgm:spPr/>
      <dgm:t>
        <a:bodyPr/>
        <a:lstStyle/>
        <a:p>
          <a:r>
            <a:rPr lang="en-US" sz="1300" dirty="0"/>
            <a:t>Set tangible export goals and determine key export markets to maintain export growth</a:t>
          </a:r>
          <a:endParaRPr lang="en-CA" sz="1300" dirty="0"/>
        </a:p>
      </dgm:t>
    </dgm:pt>
    <dgm:pt modelId="{BBCC17F4-5CB5-4896-9772-A977009900CB}" type="parTrans" cxnId="{33EE2D94-A4A5-4C33-A984-9FA84310EE92}">
      <dgm:prSet/>
      <dgm:spPr/>
      <dgm:t>
        <a:bodyPr/>
        <a:lstStyle/>
        <a:p>
          <a:endParaRPr lang="en-CA"/>
        </a:p>
      </dgm:t>
    </dgm:pt>
    <dgm:pt modelId="{C79B494B-1C2F-4AEE-81B4-D59FF4B15D72}" type="sibTrans" cxnId="{33EE2D94-A4A5-4C33-A984-9FA84310EE92}">
      <dgm:prSet/>
      <dgm:spPr/>
      <dgm:t>
        <a:bodyPr/>
        <a:lstStyle/>
        <a:p>
          <a:endParaRPr lang="en-CA"/>
        </a:p>
      </dgm:t>
    </dgm:pt>
    <dgm:pt modelId="{D77B1AD3-BA38-4BAA-B56C-E74CAB27ECDA}">
      <dgm:prSet custT="1"/>
      <dgm:spPr/>
      <dgm:t>
        <a:bodyPr/>
        <a:lstStyle/>
        <a:p>
          <a:pPr>
            <a:buSzPct val="100000"/>
            <a:buFont typeface="Arial" panose="020B0604020202020204" pitchFamily="34" charset="0"/>
            <a:buChar char="•"/>
          </a:pPr>
          <a:r>
            <a:rPr lang="en-US" sz="1300" dirty="0"/>
            <a:t>Stop outmigration: Provide incentives and infrastructure for companies to relocate (e.g. create cyber parks)</a:t>
          </a:r>
        </a:p>
      </dgm:t>
    </dgm:pt>
    <dgm:pt modelId="{FF5DFC8B-B824-46EA-9FF0-D9B1103F4321}" type="parTrans" cxnId="{D4BFB6DE-A45D-4FEE-8203-9FB89BDDAF0F}">
      <dgm:prSet/>
      <dgm:spPr/>
      <dgm:t>
        <a:bodyPr/>
        <a:lstStyle/>
        <a:p>
          <a:endParaRPr lang="en-CA"/>
        </a:p>
      </dgm:t>
    </dgm:pt>
    <dgm:pt modelId="{F850EC91-D93A-4CA4-BBD5-FAC768005538}" type="sibTrans" cxnId="{D4BFB6DE-A45D-4FEE-8203-9FB89BDDAF0F}">
      <dgm:prSet/>
      <dgm:spPr/>
      <dgm:t>
        <a:bodyPr/>
        <a:lstStyle/>
        <a:p>
          <a:endParaRPr lang="en-CA"/>
        </a:p>
      </dgm:t>
    </dgm:pt>
    <dgm:pt modelId="{81EFD0E6-34A4-4CCA-A9DB-1FD2BE58E689}">
      <dgm:prSet custT="1"/>
      <dgm:spPr/>
      <dgm:t>
        <a:bodyPr/>
        <a:lstStyle/>
        <a:p>
          <a:r>
            <a:rPr lang="en-US" sz="1300" dirty="0"/>
            <a:t>Focus on innovation only in certain areas of strength with high potential (clean tech, cyber, natural resources)</a:t>
          </a:r>
        </a:p>
      </dgm:t>
    </dgm:pt>
    <dgm:pt modelId="{EB8C22B9-0331-4044-A04D-FC17D33D992D}" type="parTrans" cxnId="{47F67E4D-9D2C-485E-9349-337D7EC1EA9D}">
      <dgm:prSet/>
      <dgm:spPr/>
      <dgm:t>
        <a:bodyPr/>
        <a:lstStyle/>
        <a:p>
          <a:endParaRPr lang="en-CA"/>
        </a:p>
      </dgm:t>
    </dgm:pt>
    <dgm:pt modelId="{DD595730-3F56-4AC1-B148-F78EEE0A4BC7}" type="sibTrans" cxnId="{47F67E4D-9D2C-485E-9349-337D7EC1EA9D}">
      <dgm:prSet/>
      <dgm:spPr/>
      <dgm:t>
        <a:bodyPr/>
        <a:lstStyle/>
        <a:p>
          <a:endParaRPr lang="en-CA"/>
        </a:p>
      </dgm:t>
    </dgm:pt>
    <dgm:pt modelId="{635C3A57-2799-4C9B-8A46-6F83C5B82899}">
      <dgm:prSet custT="1"/>
      <dgm:spPr/>
      <dgm:t>
        <a:bodyPr/>
        <a:lstStyle/>
        <a:p>
          <a:r>
            <a:rPr lang="en-US" sz="1300" dirty="0"/>
            <a:t>Decide how to pursue the goal of becoming Canada’s leader in cybersecurity</a:t>
          </a:r>
        </a:p>
      </dgm:t>
    </dgm:pt>
    <dgm:pt modelId="{707449BC-8983-4A41-8C8E-3C3B68D940FA}" type="parTrans" cxnId="{8FE06078-24F3-4763-BA26-FF9DBC62E7E6}">
      <dgm:prSet/>
      <dgm:spPr/>
      <dgm:t>
        <a:bodyPr/>
        <a:lstStyle/>
        <a:p>
          <a:endParaRPr lang="en-CA"/>
        </a:p>
      </dgm:t>
    </dgm:pt>
    <dgm:pt modelId="{683AC338-728B-4720-912C-0480EB040C83}" type="sibTrans" cxnId="{8FE06078-24F3-4763-BA26-FF9DBC62E7E6}">
      <dgm:prSet/>
      <dgm:spPr/>
      <dgm:t>
        <a:bodyPr/>
        <a:lstStyle/>
        <a:p>
          <a:endParaRPr lang="en-CA"/>
        </a:p>
      </dgm:t>
    </dgm:pt>
    <dgm:pt modelId="{A221F6A2-4AFF-4381-98B4-425D93F1CBF4}">
      <dgm:prSet phldrT="[Text]" custT="1"/>
      <dgm:spPr/>
      <dgm:t>
        <a:bodyPr/>
        <a:lstStyle/>
        <a:p>
          <a:pPr>
            <a:buSzPct val="100000"/>
            <a:buFont typeface="Arial" panose="020B0604020202020204" pitchFamily="34" charset="0"/>
            <a:buChar char="•"/>
          </a:pPr>
          <a:r>
            <a:rPr lang="en-US" sz="1300" dirty="0"/>
            <a:t>Take advantage of Economic Strategy Tables including the new Tourism Table (Budget 2019)</a:t>
          </a:r>
          <a:endParaRPr lang="en-CA" sz="1300" dirty="0"/>
        </a:p>
      </dgm:t>
    </dgm:pt>
    <dgm:pt modelId="{1626DFAB-4D1E-4B79-A799-38E986FE1AD3}" type="parTrans" cxnId="{89DFC4E9-2234-4ACC-B72B-A65152D8797D}">
      <dgm:prSet/>
      <dgm:spPr/>
      <dgm:t>
        <a:bodyPr/>
        <a:lstStyle/>
        <a:p>
          <a:endParaRPr lang="en-CA"/>
        </a:p>
      </dgm:t>
    </dgm:pt>
    <dgm:pt modelId="{DDCF884E-09F1-45B9-88E3-02EEDC1DF5F1}" type="sibTrans" cxnId="{89DFC4E9-2234-4ACC-B72B-A65152D8797D}">
      <dgm:prSet/>
      <dgm:spPr/>
      <dgm:t>
        <a:bodyPr/>
        <a:lstStyle/>
        <a:p>
          <a:endParaRPr lang="en-CA"/>
        </a:p>
      </dgm:t>
    </dgm:pt>
    <dgm:pt modelId="{F0C50736-4942-42DC-B952-7C9E1754A18B}">
      <dgm:prSet custT="1"/>
      <dgm:spPr/>
      <dgm:t>
        <a:bodyPr/>
        <a:lstStyle/>
        <a:p>
          <a:pPr>
            <a:buSzPct val="100000"/>
            <a:buFont typeface="Arial" panose="020B0604020202020204" pitchFamily="34" charset="0"/>
            <a:buChar char="•"/>
          </a:pPr>
          <a:r>
            <a:rPr lang="en-US" sz="1300" dirty="0"/>
            <a:t>Private sector: Develop a Special Economic Zone strategy to attract established Canadian companies to the province as well as foreign direct investments</a:t>
          </a:r>
        </a:p>
      </dgm:t>
    </dgm:pt>
    <dgm:pt modelId="{CED2C889-A64D-4527-BC2E-950D0A75872B}" type="parTrans" cxnId="{E12D9693-3D48-4CBC-8C09-D782435E4063}">
      <dgm:prSet/>
      <dgm:spPr/>
      <dgm:t>
        <a:bodyPr/>
        <a:lstStyle/>
        <a:p>
          <a:endParaRPr lang="en-CA"/>
        </a:p>
      </dgm:t>
    </dgm:pt>
    <dgm:pt modelId="{B931C2FD-327D-410C-9AD8-7786F488FD1A}" type="sibTrans" cxnId="{E12D9693-3D48-4CBC-8C09-D782435E4063}">
      <dgm:prSet/>
      <dgm:spPr/>
      <dgm:t>
        <a:bodyPr/>
        <a:lstStyle/>
        <a:p>
          <a:endParaRPr lang="en-CA"/>
        </a:p>
      </dgm:t>
    </dgm:pt>
    <dgm:pt modelId="{E852217F-47C4-491F-B810-163094152F70}">
      <dgm:prSet custT="1"/>
      <dgm:spPr/>
      <dgm:t>
        <a:bodyPr/>
        <a:lstStyle/>
        <a:p>
          <a:r>
            <a:rPr lang="en-US" sz="1300" dirty="0"/>
            <a:t>Diversifying both export partners, markets and products would decrease dependence on the US as a trading partner</a:t>
          </a:r>
          <a:endParaRPr lang="en-CA" sz="1300" dirty="0"/>
        </a:p>
      </dgm:t>
    </dgm:pt>
    <dgm:pt modelId="{4D7DA13B-2DCA-4DE2-9696-41D2A79226DB}" type="parTrans" cxnId="{D11E06AD-6A1B-450B-BFF9-9776FB7B7AB3}">
      <dgm:prSet/>
      <dgm:spPr/>
      <dgm:t>
        <a:bodyPr/>
        <a:lstStyle/>
        <a:p>
          <a:endParaRPr lang="en-CA"/>
        </a:p>
      </dgm:t>
    </dgm:pt>
    <dgm:pt modelId="{408F1A03-5DDE-4774-BBFC-E4C617B91AED}" type="sibTrans" cxnId="{D11E06AD-6A1B-450B-BFF9-9776FB7B7AB3}">
      <dgm:prSet/>
      <dgm:spPr/>
      <dgm:t>
        <a:bodyPr/>
        <a:lstStyle/>
        <a:p>
          <a:endParaRPr lang="en-CA"/>
        </a:p>
      </dgm:t>
    </dgm:pt>
    <dgm:pt modelId="{960CE63C-41BE-494B-8D68-145201A2CCA6}" type="pres">
      <dgm:prSet presAssocID="{18EC040D-2D89-4E64-BFD2-901F84AF4C25}" presName="Name0" presStyleCnt="0">
        <dgm:presLayoutVars>
          <dgm:dir/>
          <dgm:animLvl val="lvl"/>
          <dgm:resizeHandles val="exact"/>
        </dgm:presLayoutVars>
      </dgm:prSet>
      <dgm:spPr/>
    </dgm:pt>
    <dgm:pt modelId="{037D0EDC-6388-45C1-AAD8-0D86AE252540}" type="pres">
      <dgm:prSet presAssocID="{F0DACA0E-137E-4EAB-A739-8D2145EF521E}" presName="linNode" presStyleCnt="0"/>
      <dgm:spPr/>
    </dgm:pt>
    <dgm:pt modelId="{FF9E7F2D-720A-40AC-9FEB-F4C1AB354F52}" type="pres">
      <dgm:prSet presAssocID="{F0DACA0E-137E-4EAB-A739-8D2145EF521E}" presName="parentText" presStyleLbl="node1" presStyleIdx="0" presStyleCnt="5">
        <dgm:presLayoutVars>
          <dgm:chMax val="1"/>
          <dgm:bulletEnabled val="1"/>
        </dgm:presLayoutVars>
      </dgm:prSet>
      <dgm:spPr/>
    </dgm:pt>
    <dgm:pt modelId="{AEBED52D-6DAB-4347-A044-92D207CC1A21}" type="pres">
      <dgm:prSet presAssocID="{F0DACA0E-137E-4EAB-A739-8D2145EF521E}" presName="descendantText" presStyleLbl="alignAccFollowNode1" presStyleIdx="0" presStyleCnt="5">
        <dgm:presLayoutVars>
          <dgm:bulletEnabled val="1"/>
        </dgm:presLayoutVars>
      </dgm:prSet>
      <dgm:spPr/>
    </dgm:pt>
    <dgm:pt modelId="{524A8BC3-30AB-4B80-BBD6-298C8926A08E}" type="pres">
      <dgm:prSet presAssocID="{BAADD9F8-385F-4FD3-823D-00A4B4A2340C}" presName="sp" presStyleCnt="0"/>
      <dgm:spPr/>
    </dgm:pt>
    <dgm:pt modelId="{65755548-AB64-4472-BBB8-4395845BBCDE}" type="pres">
      <dgm:prSet presAssocID="{66230441-09F5-4DE4-8F95-F9D14313FB23}" presName="linNode" presStyleCnt="0"/>
      <dgm:spPr/>
    </dgm:pt>
    <dgm:pt modelId="{06C48796-C6CF-4438-B8E2-6F614EE3919B}" type="pres">
      <dgm:prSet presAssocID="{66230441-09F5-4DE4-8F95-F9D14313FB23}" presName="parentText" presStyleLbl="node1" presStyleIdx="1" presStyleCnt="5">
        <dgm:presLayoutVars>
          <dgm:chMax val="1"/>
          <dgm:bulletEnabled val="1"/>
        </dgm:presLayoutVars>
      </dgm:prSet>
      <dgm:spPr/>
    </dgm:pt>
    <dgm:pt modelId="{C48A0024-9F2F-480B-96FD-AF3089ADFEE4}" type="pres">
      <dgm:prSet presAssocID="{66230441-09F5-4DE4-8F95-F9D14313FB23}" presName="descendantText" presStyleLbl="alignAccFollowNode1" presStyleIdx="1" presStyleCnt="5">
        <dgm:presLayoutVars>
          <dgm:bulletEnabled val="1"/>
        </dgm:presLayoutVars>
      </dgm:prSet>
      <dgm:spPr/>
    </dgm:pt>
    <dgm:pt modelId="{C8E6566B-9803-4243-AB1B-3CE34BF8EC2B}" type="pres">
      <dgm:prSet presAssocID="{F49C1E2B-2F50-4E49-8412-83CB3EC43E66}" presName="sp" presStyleCnt="0"/>
      <dgm:spPr/>
    </dgm:pt>
    <dgm:pt modelId="{33FD87C9-6396-4263-8A4B-B01D6B686A8A}" type="pres">
      <dgm:prSet presAssocID="{B72CD64B-E735-4168-B6D9-583696D51ACA}" presName="linNode" presStyleCnt="0"/>
      <dgm:spPr/>
    </dgm:pt>
    <dgm:pt modelId="{DECBD3A6-FA87-4497-B90B-E13D68FC5F28}" type="pres">
      <dgm:prSet presAssocID="{B72CD64B-E735-4168-B6D9-583696D51ACA}" presName="parentText" presStyleLbl="node1" presStyleIdx="2" presStyleCnt="5">
        <dgm:presLayoutVars>
          <dgm:chMax val="1"/>
          <dgm:bulletEnabled val="1"/>
        </dgm:presLayoutVars>
      </dgm:prSet>
      <dgm:spPr/>
    </dgm:pt>
    <dgm:pt modelId="{7E4559FD-D9A1-4A3C-A0AE-EDA0853BB6FA}" type="pres">
      <dgm:prSet presAssocID="{B72CD64B-E735-4168-B6D9-583696D51ACA}" presName="descendantText" presStyleLbl="alignAccFollowNode1" presStyleIdx="2" presStyleCnt="5">
        <dgm:presLayoutVars>
          <dgm:bulletEnabled val="1"/>
        </dgm:presLayoutVars>
      </dgm:prSet>
      <dgm:spPr/>
    </dgm:pt>
    <dgm:pt modelId="{16249C0A-B70F-4811-AF5F-C4E591402BB4}" type="pres">
      <dgm:prSet presAssocID="{8B6B3066-5463-4662-98DC-6778BEF23A54}" presName="sp" presStyleCnt="0"/>
      <dgm:spPr/>
    </dgm:pt>
    <dgm:pt modelId="{E2AB177F-59DE-4923-9846-7A4C582FF196}" type="pres">
      <dgm:prSet presAssocID="{AB4CC2AF-1943-41B7-AA2F-E0E47CFE321F}" presName="linNode" presStyleCnt="0"/>
      <dgm:spPr/>
    </dgm:pt>
    <dgm:pt modelId="{B9D06474-70E1-45C7-B617-4E7771D66CF8}" type="pres">
      <dgm:prSet presAssocID="{AB4CC2AF-1943-41B7-AA2F-E0E47CFE321F}" presName="parentText" presStyleLbl="node1" presStyleIdx="3" presStyleCnt="5">
        <dgm:presLayoutVars>
          <dgm:chMax val="1"/>
          <dgm:bulletEnabled val="1"/>
        </dgm:presLayoutVars>
      </dgm:prSet>
      <dgm:spPr/>
    </dgm:pt>
    <dgm:pt modelId="{E665899F-F641-4AB5-B50C-289ED55A5620}" type="pres">
      <dgm:prSet presAssocID="{AB4CC2AF-1943-41B7-AA2F-E0E47CFE321F}" presName="descendantText" presStyleLbl="alignAccFollowNode1" presStyleIdx="3" presStyleCnt="5">
        <dgm:presLayoutVars>
          <dgm:bulletEnabled val="1"/>
        </dgm:presLayoutVars>
      </dgm:prSet>
      <dgm:spPr/>
    </dgm:pt>
    <dgm:pt modelId="{CECEE47E-A83E-4AB1-B34B-DB9EDA3D1FE0}" type="pres">
      <dgm:prSet presAssocID="{403F1FFE-804A-4FFE-88D2-F58A83835AD1}" presName="sp" presStyleCnt="0"/>
      <dgm:spPr/>
    </dgm:pt>
    <dgm:pt modelId="{B6B03EBD-CD0E-4B6E-9BFC-6C2EFBB28C4D}" type="pres">
      <dgm:prSet presAssocID="{7D87F4E0-4D0D-4135-9BA8-AF6742238859}" presName="linNode" presStyleCnt="0"/>
      <dgm:spPr/>
    </dgm:pt>
    <dgm:pt modelId="{03FB3D1F-509A-4D90-A491-B7A0E6BA16E4}" type="pres">
      <dgm:prSet presAssocID="{7D87F4E0-4D0D-4135-9BA8-AF6742238859}" presName="parentText" presStyleLbl="node1" presStyleIdx="4" presStyleCnt="5">
        <dgm:presLayoutVars>
          <dgm:chMax val="1"/>
          <dgm:bulletEnabled val="1"/>
        </dgm:presLayoutVars>
      </dgm:prSet>
      <dgm:spPr/>
    </dgm:pt>
    <dgm:pt modelId="{5A05AF48-CF74-47C9-90C9-6F4F1B2A234B}" type="pres">
      <dgm:prSet presAssocID="{7D87F4E0-4D0D-4135-9BA8-AF6742238859}" presName="descendantText" presStyleLbl="alignAccFollowNode1" presStyleIdx="4" presStyleCnt="5">
        <dgm:presLayoutVars>
          <dgm:bulletEnabled val="1"/>
        </dgm:presLayoutVars>
      </dgm:prSet>
      <dgm:spPr/>
    </dgm:pt>
  </dgm:ptLst>
  <dgm:cxnLst>
    <dgm:cxn modelId="{10A72007-DC62-461B-9A9C-4C9B73DF4491}" srcId="{18EC040D-2D89-4E64-BFD2-901F84AF4C25}" destId="{AB4CC2AF-1943-41B7-AA2F-E0E47CFE321F}" srcOrd="3" destOrd="0" parTransId="{B2397337-9703-4836-927F-44C1748B03CE}" sibTransId="{403F1FFE-804A-4FFE-88D2-F58A83835AD1}"/>
    <dgm:cxn modelId="{4508C30E-16FF-4355-9F1E-8856BAC535C8}" type="presOf" srcId="{B72CD64B-E735-4168-B6D9-583696D51ACA}" destId="{DECBD3A6-FA87-4497-B90B-E13D68FC5F28}" srcOrd="0" destOrd="0" presId="urn:microsoft.com/office/officeart/2005/8/layout/vList5"/>
    <dgm:cxn modelId="{8F3C6010-78ED-4478-9BF7-F3A43833AED5}" type="presOf" srcId="{F0DACA0E-137E-4EAB-A739-8D2145EF521E}" destId="{FF9E7F2D-720A-40AC-9FEB-F4C1AB354F52}" srcOrd="0" destOrd="0" presId="urn:microsoft.com/office/officeart/2005/8/layout/vList5"/>
    <dgm:cxn modelId="{A1AED61D-9B6E-4D82-A50D-1B11932D98C5}" type="presOf" srcId="{6D8236DA-9343-4494-9D94-F3D221076A89}" destId="{AEBED52D-6DAB-4347-A044-92D207CC1A21}" srcOrd="0" destOrd="0" presId="urn:microsoft.com/office/officeart/2005/8/layout/vList5"/>
    <dgm:cxn modelId="{F3448332-7517-4A42-BE71-E4DBD9F1E914}" srcId="{F0DACA0E-137E-4EAB-A739-8D2145EF521E}" destId="{6D8236DA-9343-4494-9D94-F3D221076A89}" srcOrd="0" destOrd="0" parTransId="{E74432FD-8CF5-4E45-B4F2-A91361CC35AA}" sibTransId="{0789CC99-EE75-4A0F-BA87-F84E6CA36252}"/>
    <dgm:cxn modelId="{749E043D-57F9-4D4D-A48A-2FD79C53F866}" type="presOf" srcId="{AB4CC2AF-1943-41B7-AA2F-E0E47CFE321F}" destId="{B9D06474-70E1-45C7-B617-4E7771D66CF8}" srcOrd="0" destOrd="0" presId="urn:microsoft.com/office/officeart/2005/8/layout/vList5"/>
    <dgm:cxn modelId="{DD356060-2C2D-421A-AC89-CFD11A16314E}" type="presOf" srcId="{635C3A57-2799-4C9B-8A46-6F83C5B82899}" destId="{C48A0024-9F2F-480B-96FD-AF3089ADFEE4}" srcOrd="0" destOrd="2" presId="urn:microsoft.com/office/officeart/2005/8/layout/vList5"/>
    <dgm:cxn modelId="{F0D1CB49-5AF6-470B-8405-0EA6D94B2F4B}" type="presOf" srcId="{D77B1AD3-BA38-4BAA-B56C-E74CAB27ECDA}" destId="{AEBED52D-6DAB-4347-A044-92D207CC1A21}" srcOrd="0" destOrd="1" presId="urn:microsoft.com/office/officeart/2005/8/layout/vList5"/>
    <dgm:cxn modelId="{47F67E4D-9D2C-485E-9349-337D7EC1EA9D}" srcId="{66230441-09F5-4DE4-8F95-F9D14313FB23}" destId="{81EFD0E6-34A4-4CCA-A9DB-1FD2BE58E689}" srcOrd="1" destOrd="0" parTransId="{EB8C22B9-0331-4044-A04D-FC17D33D992D}" sibTransId="{DD595730-3F56-4AC1-B148-F78EEE0A4BC7}"/>
    <dgm:cxn modelId="{6CB2154E-7B39-4B98-9B72-080A4A10B6B3}" type="presOf" srcId="{F9DFC1E0-40AC-4ED8-8C51-459A4FFDBD67}" destId="{7E4559FD-D9A1-4A3C-A0AE-EDA0853BB6FA}" srcOrd="0" destOrd="0" presId="urn:microsoft.com/office/officeart/2005/8/layout/vList5"/>
    <dgm:cxn modelId="{10DD2F6F-CF6F-4060-B704-664C276C046F}" type="presOf" srcId="{18EC040D-2D89-4E64-BFD2-901F84AF4C25}" destId="{960CE63C-41BE-494B-8D68-145201A2CCA6}" srcOrd="0" destOrd="0" presId="urn:microsoft.com/office/officeart/2005/8/layout/vList5"/>
    <dgm:cxn modelId="{C2EFF655-3BE3-4647-9364-4D9C48EDE58B}" srcId="{18EC040D-2D89-4E64-BFD2-901F84AF4C25}" destId="{7D87F4E0-4D0D-4135-9BA8-AF6742238859}" srcOrd="4" destOrd="0" parTransId="{85697EBE-76A8-4F09-B981-70E988A4B6AE}" sibTransId="{4ACE4E21-02EF-4D3E-B1AB-BB0A6BA5803F}"/>
    <dgm:cxn modelId="{69DD6676-8549-4930-B498-7F87EF4CFE00}" type="presOf" srcId="{7D87F4E0-4D0D-4135-9BA8-AF6742238859}" destId="{03FB3D1F-509A-4D90-A491-B7A0E6BA16E4}" srcOrd="0" destOrd="0" presId="urn:microsoft.com/office/officeart/2005/8/layout/vList5"/>
    <dgm:cxn modelId="{8FE06078-24F3-4763-BA26-FF9DBC62E7E6}" srcId="{66230441-09F5-4DE4-8F95-F9D14313FB23}" destId="{635C3A57-2799-4C9B-8A46-6F83C5B82899}" srcOrd="2" destOrd="0" parTransId="{707449BC-8983-4A41-8C8E-3C3B68D940FA}" sibTransId="{683AC338-728B-4720-912C-0480EB040C83}"/>
    <dgm:cxn modelId="{F45E5959-29CF-4EAF-B970-3B67BC56A045}" srcId="{18EC040D-2D89-4E64-BFD2-901F84AF4C25}" destId="{66230441-09F5-4DE4-8F95-F9D14313FB23}" srcOrd="1" destOrd="0" parTransId="{201CB342-4761-453E-82D4-31901A65A6E7}" sibTransId="{F49C1E2B-2F50-4E49-8412-83CB3EC43E66}"/>
    <dgm:cxn modelId="{4C97F379-DD9D-479B-B279-0B25C59C89EF}" srcId="{66230441-09F5-4DE4-8F95-F9D14313FB23}" destId="{1AC633D3-B76A-4B94-A7B8-44820C810C5C}" srcOrd="0" destOrd="0" parTransId="{81AAB221-5C0D-4E6D-BD2B-75729C6E9FAC}" sibTransId="{D5DAD448-3D91-4E32-883D-ADA0FDEE820C}"/>
    <dgm:cxn modelId="{E12D9693-3D48-4CBC-8C09-D782435E4063}" srcId="{AB4CC2AF-1943-41B7-AA2F-E0E47CFE321F}" destId="{F0C50736-4942-42DC-B952-7C9E1754A18B}" srcOrd="1" destOrd="0" parTransId="{CED2C889-A64D-4527-BC2E-950D0A75872B}" sibTransId="{B931C2FD-327D-410C-9AD8-7786F488FD1A}"/>
    <dgm:cxn modelId="{33EE2D94-A4A5-4C33-A984-9FA84310EE92}" srcId="{7D87F4E0-4D0D-4135-9BA8-AF6742238859}" destId="{4CA71E75-191E-4B3D-9A81-FFC3E23BBE12}" srcOrd="0" destOrd="0" parTransId="{BBCC17F4-5CB5-4896-9772-A977009900CB}" sibTransId="{C79B494B-1C2F-4AEE-81B4-D59FF4B15D72}"/>
    <dgm:cxn modelId="{D11E06AD-6A1B-450B-BFF9-9776FB7B7AB3}" srcId="{7D87F4E0-4D0D-4135-9BA8-AF6742238859}" destId="{E852217F-47C4-491F-B810-163094152F70}" srcOrd="1" destOrd="0" parTransId="{4D7DA13B-2DCA-4DE2-9696-41D2A79226DB}" sibTransId="{408F1A03-5DDE-4774-BBFC-E4C617B91AED}"/>
    <dgm:cxn modelId="{6D8B6BB0-6CCA-46A8-AB0C-77516E27F756}" type="presOf" srcId="{F0C50736-4942-42DC-B952-7C9E1754A18B}" destId="{E665899F-F641-4AB5-B50C-289ED55A5620}" srcOrd="0" destOrd="1" presId="urn:microsoft.com/office/officeart/2005/8/layout/vList5"/>
    <dgm:cxn modelId="{21AB6CB5-C85F-4B92-9700-68D75DD35A0E}" srcId="{18EC040D-2D89-4E64-BFD2-901F84AF4C25}" destId="{F0DACA0E-137E-4EAB-A739-8D2145EF521E}" srcOrd="0" destOrd="0" parTransId="{10E98B69-CFC1-4534-8346-0FCF093638EE}" sibTransId="{BAADD9F8-385F-4FD3-823D-00A4B4A2340C}"/>
    <dgm:cxn modelId="{EF96CCB6-B5A0-482C-8215-91F017405B1A}" srcId="{B72CD64B-E735-4168-B6D9-583696D51ACA}" destId="{F9DFC1E0-40AC-4ED8-8C51-459A4FFDBD67}" srcOrd="0" destOrd="0" parTransId="{0B167B71-4BCB-4632-8BB3-E3C484595942}" sibTransId="{628D5461-B0E4-4603-9C6E-3743FDA8C826}"/>
    <dgm:cxn modelId="{B11A8DBD-CC3E-4C90-B192-D7CE6983D013}" type="presOf" srcId="{E852217F-47C4-491F-B810-163094152F70}" destId="{5A05AF48-CF74-47C9-90C9-6F4F1B2A234B}" srcOrd="0" destOrd="1" presId="urn:microsoft.com/office/officeart/2005/8/layout/vList5"/>
    <dgm:cxn modelId="{7BF120BF-A48C-4BFE-9DDD-94A0461894E9}" type="presOf" srcId="{A221F6A2-4AFF-4381-98B4-425D93F1CBF4}" destId="{7E4559FD-D9A1-4A3C-A0AE-EDA0853BB6FA}" srcOrd="0" destOrd="1" presId="urn:microsoft.com/office/officeart/2005/8/layout/vList5"/>
    <dgm:cxn modelId="{E1E7CFC5-AE5A-4C4B-BE99-76542CDE191F}" type="presOf" srcId="{1AC633D3-B76A-4B94-A7B8-44820C810C5C}" destId="{C48A0024-9F2F-480B-96FD-AF3089ADFEE4}" srcOrd="0" destOrd="0" presId="urn:microsoft.com/office/officeart/2005/8/layout/vList5"/>
    <dgm:cxn modelId="{422E22CD-1FC7-4651-8306-FD53AE4C7ACC}" srcId="{AB4CC2AF-1943-41B7-AA2F-E0E47CFE321F}" destId="{3D835D9A-51D2-4D79-A840-60E799069D46}" srcOrd="0" destOrd="0" parTransId="{C3A7EA1D-0410-4B3E-8C29-A24796A752EA}" sibTransId="{D64399BE-8C6D-45D6-A7DA-BEBBAC7B5658}"/>
    <dgm:cxn modelId="{B9B001D2-9191-4725-A617-2D95B8BD6168}" type="presOf" srcId="{3D835D9A-51D2-4D79-A840-60E799069D46}" destId="{E665899F-F641-4AB5-B50C-289ED55A5620}" srcOrd="0" destOrd="0" presId="urn:microsoft.com/office/officeart/2005/8/layout/vList5"/>
    <dgm:cxn modelId="{D7CB17D5-F483-41C7-8770-5B7F8C6B59D1}" type="presOf" srcId="{81EFD0E6-34A4-4CCA-A9DB-1FD2BE58E689}" destId="{C48A0024-9F2F-480B-96FD-AF3089ADFEE4}" srcOrd="0" destOrd="1" presId="urn:microsoft.com/office/officeart/2005/8/layout/vList5"/>
    <dgm:cxn modelId="{7E7D3DD6-C9BC-4163-BE99-E805B2D8F7BD}" srcId="{18EC040D-2D89-4E64-BFD2-901F84AF4C25}" destId="{B72CD64B-E735-4168-B6D9-583696D51ACA}" srcOrd="2" destOrd="0" parTransId="{1E67FDE3-E98D-480F-AFC3-ADB81B265B11}" sibTransId="{8B6B3066-5463-4662-98DC-6778BEF23A54}"/>
    <dgm:cxn modelId="{E3B5A2D6-54DD-425A-A118-113435804366}" type="presOf" srcId="{4CA71E75-191E-4B3D-9A81-FFC3E23BBE12}" destId="{5A05AF48-CF74-47C9-90C9-6F4F1B2A234B}" srcOrd="0" destOrd="0" presId="urn:microsoft.com/office/officeart/2005/8/layout/vList5"/>
    <dgm:cxn modelId="{D4BFB6DE-A45D-4FEE-8203-9FB89BDDAF0F}" srcId="{F0DACA0E-137E-4EAB-A739-8D2145EF521E}" destId="{D77B1AD3-BA38-4BAA-B56C-E74CAB27ECDA}" srcOrd="1" destOrd="0" parTransId="{FF5DFC8B-B824-46EA-9FF0-D9B1103F4321}" sibTransId="{F850EC91-D93A-4CA4-BBD5-FAC768005538}"/>
    <dgm:cxn modelId="{58BCE4E7-F162-4D34-A3CB-D2BEE9857369}" type="presOf" srcId="{66230441-09F5-4DE4-8F95-F9D14313FB23}" destId="{06C48796-C6CF-4438-B8E2-6F614EE3919B}" srcOrd="0" destOrd="0" presId="urn:microsoft.com/office/officeart/2005/8/layout/vList5"/>
    <dgm:cxn modelId="{89DFC4E9-2234-4ACC-B72B-A65152D8797D}" srcId="{B72CD64B-E735-4168-B6D9-583696D51ACA}" destId="{A221F6A2-4AFF-4381-98B4-425D93F1CBF4}" srcOrd="1" destOrd="0" parTransId="{1626DFAB-4D1E-4B79-A799-38E986FE1AD3}" sibTransId="{DDCF884E-09F1-45B9-88E3-02EEDC1DF5F1}"/>
    <dgm:cxn modelId="{D923D7E5-CF8B-4A86-857A-2027BB75778D}" type="presParOf" srcId="{960CE63C-41BE-494B-8D68-145201A2CCA6}" destId="{037D0EDC-6388-45C1-AAD8-0D86AE252540}" srcOrd="0" destOrd="0" presId="urn:microsoft.com/office/officeart/2005/8/layout/vList5"/>
    <dgm:cxn modelId="{2618D8DA-861E-480E-BDFF-7E202FB5C413}" type="presParOf" srcId="{037D0EDC-6388-45C1-AAD8-0D86AE252540}" destId="{FF9E7F2D-720A-40AC-9FEB-F4C1AB354F52}" srcOrd="0" destOrd="0" presId="urn:microsoft.com/office/officeart/2005/8/layout/vList5"/>
    <dgm:cxn modelId="{2DBE802F-385C-4512-AEBD-AD2940A38902}" type="presParOf" srcId="{037D0EDC-6388-45C1-AAD8-0D86AE252540}" destId="{AEBED52D-6DAB-4347-A044-92D207CC1A21}" srcOrd="1" destOrd="0" presId="urn:microsoft.com/office/officeart/2005/8/layout/vList5"/>
    <dgm:cxn modelId="{1EE6E892-8141-48E8-B1EF-94D6F5FA966B}" type="presParOf" srcId="{960CE63C-41BE-494B-8D68-145201A2CCA6}" destId="{524A8BC3-30AB-4B80-BBD6-298C8926A08E}" srcOrd="1" destOrd="0" presId="urn:microsoft.com/office/officeart/2005/8/layout/vList5"/>
    <dgm:cxn modelId="{0DF263A6-E8AB-483C-9922-8ABF2C1FDA2B}" type="presParOf" srcId="{960CE63C-41BE-494B-8D68-145201A2CCA6}" destId="{65755548-AB64-4472-BBB8-4395845BBCDE}" srcOrd="2" destOrd="0" presId="urn:microsoft.com/office/officeart/2005/8/layout/vList5"/>
    <dgm:cxn modelId="{9A2A5FB4-5075-4EB3-BC59-DD37D4D16CB2}" type="presParOf" srcId="{65755548-AB64-4472-BBB8-4395845BBCDE}" destId="{06C48796-C6CF-4438-B8E2-6F614EE3919B}" srcOrd="0" destOrd="0" presId="urn:microsoft.com/office/officeart/2005/8/layout/vList5"/>
    <dgm:cxn modelId="{B9443934-B4B1-4B58-A663-0FA9BF456D60}" type="presParOf" srcId="{65755548-AB64-4472-BBB8-4395845BBCDE}" destId="{C48A0024-9F2F-480B-96FD-AF3089ADFEE4}" srcOrd="1" destOrd="0" presId="urn:microsoft.com/office/officeart/2005/8/layout/vList5"/>
    <dgm:cxn modelId="{7215914D-E324-45B1-A4E1-71C05DD63BC2}" type="presParOf" srcId="{960CE63C-41BE-494B-8D68-145201A2CCA6}" destId="{C8E6566B-9803-4243-AB1B-3CE34BF8EC2B}" srcOrd="3" destOrd="0" presId="urn:microsoft.com/office/officeart/2005/8/layout/vList5"/>
    <dgm:cxn modelId="{E49E61CB-31F4-4D9E-B25B-0D9C27876BF0}" type="presParOf" srcId="{960CE63C-41BE-494B-8D68-145201A2CCA6}" destId="{33FD87C9-6396-4263-8A4B-B01D6B686A8A}" srcOrd="4" destOrd="0" presId="urn:microsoft.com/office/officeart/2005/8/layout/vList5"/>
    <dgm:cxn modelId="{C3D53874-144F-48CC-A5D0-ED3A5D1AA209}" type="presParOf" srcId="{33FD87C9-6396-4263-8A4B-B01D6B686A8A}" destId="{DECBD3A6-FA87-4497-B90B-E13D68FC5F28}" srcOrd="0" destOrd="0" presId="urn:microsoft.com/office/officeart/2005/8/layout/vList5"/>
    <dgm:cxn modelId="{D8463FB5-49D0-4825-9119-0EAB1CCEF7F6}" type="presParOf" srcId="{33FD87C9-6396-4263-8A4B-B01D6B686A8A}" destId="{7E4559FD-D9A1-4A3C-A0AE-EDA0853BB6FA}" srcOrd="1" destOrd="0" presId="urn:microsoft.com/office/officeart/2005/8/layout/vList5"/>
    <dgm:cxn modelId="{4616FBF6-3835-4878-B56E-2FC73E48B3C5}" type="presParOf" srcId="{960CE63C-41BE-494B-8D68-145201A2CCA6}" destId="{16249C0A-B70F-4811-AF5F-C4E591402BB4}" srcOrd="5" destOrd="0" presId="urn:microsoft.com/office/officeart/2005/8/layout/vList5"/>
    <dgm:cxn modelId="{8669E7ED-B319-4171-AEFC-ADCFED9EA2E3}" type="presParOf" srcId="{960CE63C-41BE-494B-8D68-145201A2CCA6}" destId="{E2AB177F-59DE-4923-9846-7A4C582FF196}" srcOrd="6" destOrd="0" presId="urn:microsoft.com/office/officeart/2005/8/layout/vList5"/>
    <dgm:cxn modelId="{C3FC8AD0-D7B3-4336-B385-FDD3EEE7E947}" type="presParOf" srcId="{E2AB177F-59DE-4923-9846-7A4C582FF196}" destId="{B9D06474-70E1-45C7-B617-4E7771D66CF8}" srcOrd="0" destOrd="0" presId="urn:microsoft.com/office/officeart/2005/8/layout/vList5"/>
    <dgm:cxn modelId="{20349945-CDD5-4424-919A-D9571AB24F29}" type="presParOf" srcId="{E2AB177F-59DE-4923-9846-7A4C582FF196}" destId="{E665899F-F641-4AB5-B50C-289ED55A5620}" srcOrd="1" destOrd="0" presId="urn:microsoft.com/office/officeart/2005/8/layout/vList5"/>
    <dgm:cxn modelId="{C02065F3-347E-49D8-B064-CF3A8ABFBE17}" type="presParOf" srcId="{960CE63C-41BE-494B-8D68-145201A2CCA6}" destId="{CECEE47E-A83E-4AB1-B34B-DB9EDA3D1FE0}" srcOrd="7" destOrd="0" presId="urn:microsoft.com/office/officeart/2005/8/layout/vList5"/>
    <dgm:cxn modelId="{0B358F32-9ADA-4DA6-9F00-07AFBB5CB867}" type="presParOf" srcId="{960CE63C-41BE-494B-8D68-145201A2CCA6}" destId="{B6B03EBD-CD0E-4B6E-9BFC-6C2EFBB28C4D}" srcOrd="8" destOrd="0" presId="urn:microsoft.com/office/officeart/2005/8/layout/vList5"/>
    <dgm:cxn modelId="{B7F94668-4423-4A2E-8E81-FEF2B82F06D2}" type="presParOf" srcId="{B6B03EBD-CD0E-4B6E-9BFC-6C2EFBB28C4D}" destId="{03FB3D1F-509A-4D90-A491-B7A0E6BA16E4}" srcOrd="0" destOrd="0" presId="urn:microsoft.com/office/officeart/2005/8/layout/vList5"/>
    <dgm:cxn modelId="{EAB1B4D0-840B-48C8-9367-C03D35CEAFD6}" type="presParOf" srcId="{B6B03EBD-CD0E-4B6E-9BFC-6C2EFBB28C4D}" destId="{5A05AF48-CF74-47C9-90C9-6F4F1B2A234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D52D-6DAB-4347-A044-92D207CC1A21}">
      <dsp:nvSpPr>
        <dsp:cNvPr id="0" name=""/>
        <dsp:cNvSpPr/>
      </dsp:nvSpPr>
      <dsp:spPr>
        <a:xfrm rot="5400000">
          <a:off x="7263180" y="-3071922"/>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SzPct val="100000"/>
            <a:buFont typeface="Arial" panose="020B0604020202020204" pitchFamily="34" charset="0"/>
            <a:buChar char="•"/>
          </a:pPr>
          <a:r>
            <a:rPr lang="en-US" sz="1200" kern="1200"/>
            <a:t>Total</a:t>
          </a:r>
          <a:r>
            <a:rPr lang="en-CA" sz="1200" kern="1200"/>
            <a:t> spending: GERD (9</a:t>
          </a:r>
          <a:r>
            <a:rPr lang="en-CA" sz="1200" kern="1200" baseline="30000"/>
            <a:t>th</a:t>
          </a:r>
          <a:r>
            <a:rPr lang="en-CA" sz="1200" kern="1200"/>
            <a:t> of 10), BERD (8</a:t>
          </a:r>
          <a:r>
            <a:rPr lang="en-CA" sz="1200" kern="1200" baseline="30000"/>
            <a:t>th</a:t>
          </a:r>
          <a:r>
            <a:rPr lang="en-CA" sz="1200" kern="1200"/>
            <a:t> of 10), HERD (9</a:t>
          </a:r>
          <a:r>
            <a:rPr lang="en-CA" sz="1200" kern="1200" baseline="30000"/>
            <a:t>th</a:t>
          </a:r>
          <a:r>
            <a:rPr lang="en-CA" sz="1200" kern="1200"/>
            <a:t> of 10), </a:t>
          </a:r>
          <a:r>
            <a:rPr lang="en-US" sz="1200" kern="1200"/>
            <a:t>GovERD funded</a:t>
          </a:r>
          <a:r>
            <a:rPr lang="en-CA" sz="1200" kern="1200"/>
            <a:t> (9</a:t>
          </a:r>
          <a:r>
            <a:rPr lang="en-CA" sz="1200" kern="1200" baseline="30000"/>
            <a:t>th</a:t>
          </a:r>
          <a:r>
            <a:rPr lang="en-CA" sz="1200" kern="1200"/>
            <a:t> of 10) </a:t>
          </a:r>
          <a:endParaRPr lang="en-CA" sz="1200" kern="1200" dirty="0"/>
        </a:p>
        <a:p>
          <a:pPr marL="114300" lvl="1" indent="-114300" algn="l" defTabSz="533400">
            <a:lnSpc>
              <a:spcPct val="90000"/>
            </a:lnSpc>
            <a:spcBef>
              <a:spcPct val="0"/>
            </a:spcBef>
            <a:spcAft>
              <a:spcPct val="15000"/>
            </a:spcAft>
            <a:buSzPct val="100000"/>
            <a:buFont typeface="Arial" panose="020B0604020202020204" pitchFamily="34" charset="0"/>
            <a:buChar char="•"/>
          </a:pPr>
          <a:r>
            <a:rPr lang="en-US" sz="1200" kern="1200" dirty="0"/>
            <a:t>% of GDP: GERD </a:t>
          </a:r>
          <a:r>
            <a:rPr lang="en-CA" sz="1200" kern="1200" dirty="0"/>
            <a:t>(7</a:t>
          </a:r>
          <a:r>
            <a:rPr lang="en-CA" sz="1200" kern="1200" baseline="30000" dirty="0"/>
            <a:t>th</a:t>
          </a:r>
          <a:r>
            <a:rPr lang="en-CA" sz="1200" kern="1200" dirty="0"/>
            <a:t> of 10), </a:t>
          </a:r>
          <a:r>
            <a:rPr lang="en-US" sz="1200" kern="1200" dirty="0"/>
            <a:t>BERD </a:t>
          </a:r>
          <a:r>
            <a:rPr lang="en-CA" sz="1200" kern="1200" dirty="0"/>
            <a:t>(7</a:t>
          </a:r>
          <a:r>
            <a:rPr lang="en-CA" sz="1200" kern="1200" baseline="30000" dirty="0"/>
            <a:t>th</a:t>
          </a:r>
          <a:r>
            <a:rPr lang="en-CA" sz="1200" kern="1200" dirty="0"/>
            <a:t> of 10), </a:t>
          </a:r>
          <a:r>
            <a:rPr lang="en-US" sz="1200" kern="1200" dirty="0"/>
            <a:t>HER</a:t>
          </a:r>
          <a:r>
            <a:rPr lang="en-CA" sz="1200" kern="1200" dirty="0"/>
            <a:t>D (8</a:t>
          </a:r>
          <a:r>
            <a:rPr lang="en-CA" sz="1200" kern="1200" baseline="30000" dirty="0"/>
            <a:t>th</a:t>
          </a:r>
          <a:r>
            <a:rPr lang="en-CA" sz="1200" kern="1200" dirty="0"/>
            <a:t> of 10), </a:t>
          </a:r>
          <a:r>
            <a:rPr lang="en-US" sz="1200" kern="1200" dirty="0" err="1"/>
            <a:t>GovERD</a:t>
          </a:r>
          <a:r>
            <a:rPr lang="en-US" sz="1200" kern="1200" dirty="0"/>
            <a:t> funded (10</a:t>
          </a:r>
          <a:r>
            <a:rPr lang="en-US" sz="1200" kern="1200" baseline="30000" dirty="0"/>
            <a:t>th</a:t>
          </a:r>
          <a:r>
            <a:rPr lang="en-US" sz="1200" kern="1200" dirty="0"/>
            <a:t> of 10)</a:t>
          </a:r>
        </a:p>
        <a:p>
          <a:pPr marL="114300" lvl="1" indent="-114300" algn="l" defTabSz="533400">
            <a:lnSpc>
              <a:spcPct val="90000"/>
            </a:lnSpc>
            <a:spcBef>
              <a:spcPct val="0"/>
            </a:spcBef>
            <a:spcAft>
              <a:spcPct val="15000"/>
            </a:spcAft>
            <a:buSzPct val="100000"/>
            <a:buFont typeface="Arial" panose="020B0604020202020204" pitchFamily="34" charset="0"/>
            <a:buChar char="•"/>
          </a:pPr>
          <a:r>
            <a:rPr lang="en-US" sz="1200" kern="1200" dirty="0"/>
            <a:t>Per capita: GERD (10</a:t>
          </a:r>
          <a:r>
            <a:rPr lang="en-US" sz="1200" kern="1200" baseline="30000" dirty="0"/>
            <a:t>th</a:t>
          </a:r>
          <a:r>
            <a:rPr lang="en-US" sz="1200" kern="1200" dirty="0"/>
            <a:t> of 10), BERD,</a:t>
          </a:r>
          <a:r>
            <a:rPr lang="en-CA" sz="1200" kern="1200" dirty="0"/>
            <a:t> (8</a:t>
          </a:r>
          <a:r>
            <a:rPr lang="en-CA" sz="1200" kern="1200" baseline="30000" dirty="0"/>
            <a:t>th</a:t>
          </a:r>
          <a:r>
            <a:rPr lang="en-CA" sz="1200" kern="1200" dirty="0"/>
            <a:t> of 10),</a:t>
          </a:r>
          <a:r>
            <a:rPr lang="en-US" sz="1200" kern="1200" dirty="0"/>
            <a:t> HERD (10</a:t>
          </a:r>
          <a:r>
            <a:rPr lang="en-US" sz="1200" kern="1200" baseline="30000" dirty="0"/>
            <a:t>th</a:t>
          </a:r>
          <a:r>
            <a:rPr lang="en-US" sz="1200" kern="1200" dirty="0"/>
            <a:t> of 10), </a:t>
          </a:r>
          <a:r>
            <a:rPr lang="en-US" sz="1200" kern="1200" dirty="0" err="1"/>
            <a:t>GovERD</a:t>
          </a:r>
          <a:r>
            <a:rPr lang="en-US" sz="1200" kern="1200" dirty="0"/>
            <a:t> funded (10</a:t>
          </a:r>
          <a:r>
            <a:rPr lang="en-US" sz="1200" kern="1200" baseline="30000" dirty="0"/>
            <a:t>th</a:t>
          </a:r>
          <a:r>
            <a:rPr lang="en-US" sz="1200" kern="1200" dirty="0"/>
            <a:t> of 10)</a:t>
          </a:r>
          <a:endParaRPr lang="en-CA" sz="1200" kern="1200" dirty="0"/>
        </a:p>
      </dsp:txBody>
      <dsp:txXfrm rot="-5400000">
        <a:off x="4078551" y="155738"/>
        <a:ext cx="7207725" cy="795435"/>
      </dsp:txXfrm>
    </dsp:sp>
    <dsp:sp modelId="{FF9E7F2D-720A-40AC-9FEB-F4C1AB354F52}">
      <dsp:nvSpPr>
        <dsp:cNvPr id="0" name=""/>
        <dsp:cNvSpPr/>
      </dsp:nvSpPr>
      <dsp:spPr>
        <a:xfrm>
          <a:off x="0" y="2520"/>
          <a:ext cx="4078550" cy="11018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t>NB’s R&amp;D gap: in R&amp;D performance metrics NB scores among the lowest provinces in Canada</a:t>
          </a:r>
          <a:endParaRPr lang="en-CA" sz="1700" kern="1200" dirty="0"/>
        </a:p>
      </dsp:txBody>
      <dsp:txXfrm>
        <a:off x="53789" y="56309"/>
        <a:ext cx="3970972" cy="994293"/>
      </dsp:txXfrm>
    </dsp:sp>
    <dsp:sp modelId="{C48A0024-9F2F-480B-96FD-AF3089ADFEE4}">
      <dsp:nvSpPr>
        <dsp:cNvPr id="0" name=""/>
        <dsp:cNvSpPr/>
      </dsp:nvSpPr>
      <dsp:spPr>
        <a:xfrm rot="5400000">
          <a:off x="7263180" y="-1914956"/>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CA" sz="1200" kern="1200"/>
            <a:t>NB’s 2019-20 budget does not have a strong innovation focus: funding to innovation-focused departments and programs has in general been reduced.</a:t>
          </a:r>
          <a:endParaRPr lang="en-CA" sz="1200" kern="1200" dirty="0"/>
        </a:p>
        <a:p>
          <a:pPr marL="114300" lvl="1" indent="-114300" algn="l" defTabSz="533400">
            <a:lnSpc>
              <a:spcPct val="90000"/>
            </a:lnSpc>
            <a:spcBef>
              <a:spcPct val="0"/>
            </a:spcBef>
            <a:spcAft>
              <a:spcPct val="15000"/>
            </a:spcAft>
            <a:buChar char="•"/>
          </a:pPr>
          <a:r>
            <a:rPr lang="en-CA" sz="1200" kern="1200" dirty="0"/>
            <a:t>It is unclear how the new NB government will accomplish its goal of NB becoming the dominant cybersecurity player in Canada. NB’s 10 Year Education Plan’s cyber focus will need to increase the cyber talent pool. NB’s private sector needs more cyber talent.</a:t>
          </a:r>
        </a:p>
      </dsp:txBody>
      <dsp:txXfrm rot="-5400000">
        <a:off x="4078551" y="1312704"/>
        <a:ext cx="7207725" cy="795435"/>
      </dsp:txXfrm>
    </dsp:sp>
    <dsp:sp modelId="{06C48796-C6CF-4438-B8E2-6F614EE3919B}">
      <dsp:nvSpPr>
        <dsp:cNvPr id="0" name=""/>
        <dsp:cNvSpPr/>
      </dsp:nvSpPr>
      <dsp:spPr>
        <a:xfrm>
          <a:off x="0" y="1159485"/>
          <a:ext cx="4078550" cy="11018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t>NB’s government underperforms in supporting innovation and research</a:t>
          </a:r>
          <a:endParaRPr lang="en-CA" sz="1700" kern="1200" dirty="0"/>
        </a:p>
      </dsp:txBody>
      <dsp:txXfrm>
        <a:off x="53789" y="1213274"/>
        <a:ext cx="3970972" cy="994293"/>
      </dsp:txXfrm>
    </dsp:sp>
    <dsp:sp modelId="{7E4559FD-D9A1-4A3C-A0AE-EDA0853BB6FA}">
      <dsp:nvSpPr>
        <dsp:cNvPr id="0" name=""/>
        <dsp:cNvSpPr/>
      </dsp:nvSpPr>
      <dsp:spPr>
        <a:xfrm rot="5400000">
          <a:off x="7263180" y="-757991"/>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SzPct val="100000"/>
            <a:buFont typeface="Arial" panose="020B0604020202020204" pitchFamily="34" charset="0"/>
            <a:buChar char="•"/>
          </a:pPr>
          <a:r>
            <a:rPr lang="en-CA" sz="1200" kern="1200"/>
            <a:t>UNB contributes 70% of NB’s sponsored research, and spends 12.8% of total expenditures on sponsored research, which is double Atlantic Canada’s average.</a:t>
          </a:r>
          <a:endParaRPr lang="en-CA" sz="1200" kern="1200" dirty="0"/>
        </a:p>
        <a:p>
          <a:pPr marL="114300" lvl="1" indent="-114300" algn="l" defTabSz="533400">
            <a:lnSpc>
              <a:spcPct val="90000"/>
            </a:lnSpc>
            <a:spcBef>
              <a:spcPct val="0"/>
            </a:spcBef>
            <a:spcAft>
              <a:spcPct val="15000"/>
            </a:spcAft>
            <a:buSzPct val="100000"/>
            <a:buFont typeface="Arial" panose="020B0604020202020204" pitchFamily="34" charset="0"/>
            <a:buChar char="•"/>
          </a:pPr>
          <a:r>
            <a:rPr lang="en-CA" sz="1200" kern="1200" dirty="0"/>
            <a:t>UNB’s 7 strategic research areas and newly created cannabis research chair position align with the provinces’ key research areas of smart grid, big data, cybersecurity and cannabis.</a:t>
          </a:r>
        </a:p>
      </dsp:txBody>
      <dsp:txXfrm rot="-5400000">
        <a:off x="4078551" y="2469669"/>
        <a:ext cx="7207725" cy="795435"/>
      </dsp:txXfrm>
    </dsp:sp>
    <dsp:sp modelId="{DECBD3A6-FA87-4497-B90B-E13D68FC5F28}">
      <dsp:nvSpPr>
        <dsp:cNvPr id="0" name=""/>
        <dsp:cNvSpPr/>
      </dsp:nvSpPr>
      <dsp:spPr>
        <a:xfrm>
          <a:off x="0" y="2316450"/>
          <a:ext cx="4078550" cy="11018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t>UNB leads higher education research and innovation in New Brunswick</a:t>
          </a:r>
          <a:endParaRPr lang="en-CA" sz="1700" kern="1200" dirty="0"/>
        </a:p>
      </dsp:txBody>
      <dsp:txXfrm>
        <a:off x="53789" y="2370239"/>
        <a:ext cx="3970972" cy="994293"/>
      </dsp:txXfrm>
    </dsp:sp>
    <dsp:sp modelId="{E665899F-F641-4AB5-B50C-289ED55A5620}">
      <dsp:nvSpPr>
        <dsp:cNvPr id="0" name=""/>
        <dsp:cNvSpPr/>
      </dsp:nvSpPr>
      <dsp:spPr>
        <a:xfrm rot="5400000">
          <a:off x="7263180" y="398973"/>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SzPct val="100000"/>
            <a:buFont typeface="Arial" panose="020B0604020202020204" pitchFamily="34" charset="0"/>
            <a:buChar char="•"/>
          </a:pPr>
          <a:r>
            <a:rPr lang="en-CA" sz="1200" kern="1200"/>
            <a:t>While over 50% of total Canadian R&amp;D spending is performed by the private sector, only about a third of R&amp;D in NB is performed by the private sector. This is a trend with all the Maritimes.</a:t>
          </a:r>
          <a:endParaRPr lang="en-CA" sz="1200" kern="1200" dirty="0"/>
        </a:p>
        <a:p>
          <a:pPr marL="114300" lvl="1" indent="-114300" algn="l" defTabSz="533400">
            <a:lnSpc>
              <a:spcPct val="90000"/>
            </a:lnSpc>
            <a:spcBef>
              <a:spcPct val="0"/>
            </a:spcBef>
            <a:spcAft>
              <a:spcPct val="15000"/>
            </a:spcAft>
            <a:buSzPct val="100000"/>
            <a:buFont typeface="Arial" panose="020B0604020202020204" pitchFamily="34" charset="0"/>
            <a:buChar char="•"/>
          </a:pPr>
          <a:r>
            <a:rPr lang="en-CA" sz="1200" kern="1200"/>
            <a:t>NB private sector comprises 99.8% of SMEs with very few large companies (500+ employees).</a:t>
          </a:r>
          <a:endParaRPr lang="en-CA" sz="1200" kern="1200" dirty="0"/>
        </a:p>
        <a:p>
          <a:pPr marL="114300" lvl="1" indent="-114300" algn="l" defTabSz="533400">
            <a:lnSpc>
              <a:spcPct val="90000"/>
            </a:lnSpc>
            <a:spcBef>
              <a:spcPct val="0"/>
            </a:spcBef>
            <a:spcAft>
              <a:spcPct val="15000"/>
            </a:spcAft>
            <a:buSzPct val="100000"/>
            <a:buFont typeface="Arial" panose="020B0604020202020204" pitchFamily="34" charset="0"/>
            <a:buChar char="•"/>
          </a:pPr>
          <a:r>
            <a:rPr lang="en-CA" sz="1200" kern="1200" dirty="0"/>
            <a:t>UNB is contributing to the NB government’s goal of improving and attracting innovative talent. This is a good step to improve the private sector’s innovation contribution.</a:t>
          </a:r>
          <a:endParaRPr lang="en-US" sz="1200" kern="1200" dirty="0"/>
        </a:p>
      </dsp:txBody>
      <dsp:txXfrm rot="-5400000">
        <a:off x="4078551" y="3626634"/>
        <a:ext cx="7207725" cy="795435"/>
      </dsp:txXfrm>
    </dsp:sp>
    <dsp:sp modelId="{B9D06474-70E1-45C7-B617-4E7771D66CF8}">
      <dsp:nvSpPr>
        <dsp:cNvPr id="0" name=""/>
        <dsp:cNvSpPr/>
      </dsp:nvSpPr>
      <dsp:spPr>
        <a:xfrm>
          <a:off x="0" y="3473415"/>
          <a:ext cx="4078550" cy="11018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CA" sz="1700" b="1" kern="1200" dirty="0"/>
            <a:t>NB’s private sector lags with respect to innovation </a:t>
          </a:r>
          <a:endParaRPr lang="en-CA" sz="1700" kern="1200" dirty="0"/>
        </a:p>
      </dsp:txBody>
      <dsp:txXfrm>
        <a:off x="53789" y="3527204"/>
        <a:ext cx="3970972" cy="994293"/>
      </dsp:txXfrm>
    </dsp:sp>
    <dsp:sp modelId="{5A05AF48-CF74-47C9-90C9-6F4F1B2A234B}">
      <dsp:nvSpPr>
        <dsp:cNvPr id="0" name=""/>
        <dsp:cNvSpPr/>
      </dsp:nvSpPr>
      <dsp:spPr>
        <a:xfrm rot="5400000">
          <a:off x="7263180" y="1555938"/>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a:t>90% of NB exports are to the US, rendering the province vulnerable to trade instability.</a:t>
          </a:r>
          <a:endParaRPr lang="en-CA" sz="1200" kern="1200" dirty="0"/>
        </a:p>
        <a:p>
          <a:pPr marL="114300" lvl="1" indent="-114300" algn="l" defTabSz="533400">
            <a:lnSpc>
              <a:spcPct val="90000"/>
            </a:lnSpc>
            <a:spcBef>
              <a:spcPct val="0"/>
            </a:spcBef>
            <a:spcAft>
              <a:spcPct val="15000"/>
            </a:spcAft>
            <a:buChar char="•"/>
          </a:pPr>
          <a:r>
            <a:rPr lang="en-US" sz="1200" kern="1200"/>
            <a:t>In terms of export sectors, NB relies on mineral products (59%), most of which are oil, petroleum and gas products.</a:t>
          </a:r>
          <a:endParaRPr lang="en-US" sz="1200" kern="1200" dirty="0"/>
        </a:p>
        <a:p>
          <a:pPr marL="114300" lvl="1" indent="-114300" algn="l" defTabSz="533400">
            <a:lnSpc>
              <a:spcPct val="90000"/>
            </a:lnSpc>
            <a:spcBef>
              <a:spcPct val="0"/>
            </a:spcBef>
            <a:spcAft>
              <a:spcPct val="15000"/>
            </a:spcAft>
            <a:buChar char="•"/>
          </a:pPr>
          <a:r>
            <a:rPr lang="en-US" sz="1200" kern="1200" dirty="0"/>
            <a:t>A longer term trade diversification strategy will be important for economic stability.</a:t>
          </a:r>
          <a:endParaRPr lang="en-CA" sz="1200" kern="1200" dirty="0"/>
        </a:p>
      </dsp:txBody>
      <dsp:txXfrm rot="-5400000">
        <a:off x="4078551" y="4783599"/>
        <a:ext cx="7207725" cy="795435"/>
      </dsp:txXfrm>
    </dsp:sp>
    <dsp:sp modelId="{03FB3D1F-509A-4D90-A491-B7A0E6BA16E4}">
      <dsp:nvSpPr>
        <dsp:cNvPr id="0" name=""/>
        <dsp:cNvSpPr/>
      </dsp:nvSpPr>
      <dsp:spPr>
        <a:xfrm>
          <a:off x="0" y="4630381"/>
          <a:ext cx="4078550" cy="110187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SzPct val="100000"/>
            <a:buFont typeface="+mj-lt"/>
            <a:buNone/>
          </a:pPr>
          <a:r>
            <a:rPr lang="en-US" sz="1700" b="1" kern="1200" dirty="0"/>
            <a:t>Although NB demonstrated high export growth last year, it is heavily reliant on the US market</a:t>
          </a:r>
          <a:endParaRPr lang="en-CA" sz="1700" kern="1200" dirty="0"/>
        </a:p>
      </dsp:txBody>
      <dsp:txXfrm>
        <a:off x="53789" y="4684170"/>
        <a:ext cx="3970972" cy="994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ED52D-6DAB-4347-A044-92D207CC1A21}">
      <dsp:nvSpPr>
        <dsp:cNvPr id="0" name=""/>
        <dsp:cNvSpPr/>
      </dsp:nvSpPr>
      <dsp:spPr>
        <a:xfrm rot="5400000">
          <a:off x="7263180" y="-3071922"/>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SzPct val="100000"/>
            <a:buFont typeface="Arial" panose="020B0604020202020204" pitchFamily="34" charset="0"/>
            <a:buChar char="•"/>
          </a:pPr>
          <a:r>
            <a:rPr lang="en-US" sz="1300" kern="1200" dirty="0"/>
            <a:t>Attract new talent: Create college-like programs that quickly produce talent to support key industries (e.g. cybersecurity, clean tech etc.)</a:t>
          </a:r>
          <a:endParaRPr lang="en-CA" sz="1300" kern="1200" dirty="0"/>
        </a:p>
        <a:p>
          <a:pPr marL="114300" lvl="1" indent="-114300" algn="l" defTabSz="577850">
            <a:lnSpc>
              <a:spcPct val="90000"/>
            </a:lnSpc>
            <a:spcBef>
              <a:spcPct val="0"/>
            </a:spcBef>
            <a:spcAft>
              <a:spcPct val="15000"/>
            </a:spcAft>
            <a:buSzPct val="100000"/>
            <a:buFont typeface="Arial" panose="020B0604020202020204" pitchFamily="34" charset="0"/>
            <a:buChar char="•"/>
          </a:pPr>
          <a:r>
            <a:rPr lang="en-US" sz="1300" kern="1200" dirty="0"/>
            <a:t>Stop outmigration: Provide incentives and infrastructure for companies to relocate (e.g. create cyber parks)</a:t>
          </a:r>
        </a:p>
      </dsp:txBody>
      <dsp:txXfrm rot="-5400000">
        <a:off x="4078551" y="155738"/>
        <a:ext cx="7207725" cy="795435"/>
      </dsp:txXfrm>
    </dsp:sp>
    <dsp:sp modelId="{FF9E7F2D-720A-40AC-9FEB-F4C1AB354F52}">
      <dsp:nvSpPr>
        <dsp:cNvPr id="0" name=""/>
        <dsp:cNvSpPr/>
      </dsp:nvSpPr>
      <dsp:spPr>
        <a:xfrm>
          <a:off x="0" y="2520"/>
          <a:ext cx="4078550" cy="110187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Increase the talent pool in the province to help attract large companies and investments to NB</a:t>
          </a:r>
          <a:endParaRPr lang="en-CA" sz="1700" kern="1200" dirty="0"/>
        </a:p>
      </dsp:txBody>
      <dsp:txXfrm>
        <a:off x="53789" y="56309"/>
        <a:ext cx="3970972" cy="994293"/>
      </dsp:txXfrm>
    </dsp:sp>
    <dsp:sp modelId="{C48A0024-9F2F-480B-96FD-AF3089ADFEE4}">
      <dsp:nvSpPr>
        <dsp:cNvPr id="0" name=""/>
        <dsp:cNvSpPr/>
      </dsp:nvSpPr>
      <dsp:spPr>
        <a:xfrm rot="5400000">
          <a:off x="7263180" y="-1914956"/>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Due to limited investments/R&amp;D efforts in the province, NB should instead focus on the adoption of new technologies by SMEs </a:t>
          </a:r>
          <a:endParaRPr lang="en-CA" sz="1300" kern="1200" dirty="0"/>
        </a:p>
        <a:p>
          <a:pPr marL="114300" lvl="1" indent="-114300" algn="l" defTabSz="577850">
            <a:lnSpc>
              <a:spcPct val="90000"/>
            </a:lnSpc>
            <a:spcBef>
              <a:spcPct val="0"/>
            </a:spcBef>
            <a:spcAft>
              <a:spcPct val="15000"/>
            </a:spcAft>
            <a:buChar char="•"/>
          </a:pPr>
          <a:r>
            <a:rPr lang="en-US" sz="1300" kern="1200" dirty="0"/>
            <a:t>Focus on innovation only in certain areas of strength with high potential (clean tech, cyber, natural resources)</a:t>
          </a:r>
        </a:p>
        <a:p>
          <a:pPr marL="114300" lvl="1" indent="-114300" algn="l" defTabSz="577850">
            <a:lnSpc>
              <a:spcPct val="90000"/>
            </a:lnSpc>
            <a:spcBef>
              <a:spcPct val="0"/>
            </a:spcBef>
            <a:spcAft>
              <a:spcPct val="15000"/>
            </a:spcAft>
            <a:buChar char="•"/>
          </a:pPr>
          <a:r>
            <a:rPr lang="en-US" sz="1300" kern="1200" dirty="0"/>
            <a:t>Decide how to pursue the goal of becoming Canada’s leader in cybersecurity</a:t>
          </a:r>
        </a:p>
      </dsp:txBody>
      <dsp:txXfrm rot="-5400000">
        <a:off x="4078551" y="1312704"/>
        <a:ext cx="7207725" cy="795435"/>
      </dsp:txXfrm>
    </dsp:sp>
    <dsp:sp modelId="{06C48796-C6CF-4438-B8E2-6F614EE3919B}">
      <dsp:nvSpPr>
        <dsp:cNvPr id="0" name=""/>
        <dsp:cNvSpPr/>
      </dsp:nvSpPr>
      <dsp:spPr>
        <a:xfrm>
          <a:off x="0" y="1159485"/>
          <a:ext cx="4078550" cy="110187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Enhance technology adoption among SMEs in NB</a:t>
          </a:r>
          <a:endParaRPr lang="en-CA" sz="1700" kern="1200" dirty="0"/>
        </a:p>
      </dsp:txBody>
      <dsp:txXfrm>
        <a:off x="53789" y="1213274"/>
        <a:ext cx="3970972" cy="994293"/>
      </dsp:txXfrm>
    </dsp:sp>
    <dsp:sp modelId="{7E4559FD-D9A1-4A3C-A0AE-EDA0853BB6FA}">
      <dsp:nvSpPr>
        <dsp:cNvPr id="0" name=""/>
        <dsp:cNvSpPr/>
      </dsp:nvSpPr>
      <dsp:spPr>
        <a:xfrm rot="5400000">
          <a:off x="7263180" y="-757991"/>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SzPct val="100000"/>
            <a:buFont typeface="Arial" panose="020B0604020202020204" pitchFamily="34" charset="0"/>
            <a:buChar char="•"/>
          </a:pPr>
          <a:r>
            <a:rPr lang="en-US" sz="1300" kern="1200" dirty="0"/>
            <a:t>Leverage existing Supercluster initiatives with a particular attention to the Ocean Supercluster and Scale.AI for supply chains </a:t>
          </a:r>
          <a:endParaRPr lang="en-CA" sz="1300" kern="1200" dirty="0"/>
        </a:p>
        <a:p>
          <a:pPr marL="114300" lvl="1" indent="-114300" algn="l" defTabSz="577850">
            <a:lnSpc>
              <a:spcPct val="90000"/>
            </a:lnSpc>
            <a:spcBef>
              <a:spcPct val="0"/>
            </a:spcBef>
            <a:spcAft>
              <a:spcPct val="15000"/>
            </a:spcAft>
            <a:buSzPct val="100000"/>
            <a:buFont typeface="Arial" panose="020B0604020202020204" pitchFamily="34" charset="0"/>
            <a:buChar char="•"/>
          </a:pPr>
          <a:r>
            <a:rPr lang="en-US" sz="1300" kern="1200" dirty="0"/>
            <a:t>Take advantage of Economic Strategy Tables including the new Tourism Table (Budget 2019)</a:t>
          </a:r>
          <a:endParaRPr lang="en-CA" sz="1300" kern="1200" dirty="0"/>
        </a:p>
      </dsp:txBody>
      <dsp:txXfrm rot="-5400000">
        <a:off x="4078551" y="2469669"/>
        <a:ext cx="7207725" cy="795435"/>
      </dsp:txXfrm>
    </dsp:sp>
    <dsp:sp modelId="{DECBD3A6-FA87-4497-B90B-E13D68FC5F28}">
      <dsp:nvSpPr>
        <dsp:cNvPr id="0" name=""/>
        <dsp:cNvSpPr/>
      </dsp:nvSpPr>
      <dsp:spPr>
        <a:xfrm>
          <a:off x="0" y="2316450"/>
          <a:ext cx="4078550" cy="110187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Collaborate between the higher education, prov/fed governments, NFPs, and private sector stakeholders</a:t>
          </a:r>
          <a:endParaRPr lang="en-CA" sz="1700" kern="1200" dirty="0"/>
        </a:p>
      </dsp:txBody>
      <dsp:txXfrm>
        <a:off x="53789" y="2370239"/>
        <a:ext cx="3970972" cy="994293"/>
      </dsp:txXfrm>
    </dsp:sp>
    <dsp:sp modelId="{E665899F-F641-4AB5-B50C-289ED55A5620}">
      <dsp:nvSpPr>
        <dsp:cNvPr id="0" name=""/>
        <dsp:cNvSpPr/>
      </dsp:nvSpPr>
      <dsp:spPr>
        <a:xfrm rot="5400000">
          <a:off x="7263180" y="398973"/>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SzPct val="100000"/>
            <a:buFont typeface="Arial" panose="020B0604020202020204" pitchFamily="34" charset="0"/>
            <a:buChar char="•"/>
          </a:pPr>
          <a:r>
            <a:rPr lang="en-US" sz="1300" kern="1200" dirty="0"/>
            <a:t>Federal investments: Take advantage of federal programs (e.g. $80M for new cyber networks, ISED-SIF, Tri-Councils, DND-SSE/</a:t>
          </a:r>
          <a:r>
            <a:rPr lang="en-US" sz="1300" kern="1200" dirty="0" err="1"/>
            <a:t>IDEaS</a:t>
          </a:r>
          <a:r>
            <a:rPr lang="en-US" sz="1300" kern="1200" dirty="0"/>
            <a:t>)</a:t>
          </a:r>
          <a:endParaRPr lang="en-CA" sz="1300" kern="1200" dirty="0"/>
        </a:p>
        <a:p>
          <a:pPr marL="114300" lvl="1" indent="-114300" algn="l" defTabSz="577850">
            <a:lnSpc>
              <a:spcPct val="90000"/>
            </a:lnSpc>
            <a:spcBef>
              <a:spcPct val="0"/>
            </a:spcBef>
            <a:spcAft>
              <a:spcPct val="15000"/>
            </a:spcAft>
            <a:buSzPct val="100000"/>
            <a:buFont typeface="Arial" panose="020B0604020202020204" pitchFamily="34" charset="0"/>
            <a:buChar char="•"/>
          </a:pPr>
          <a:r>
            <a:rPr lang="en-US" sz="1300" kern="1200" dirty="0"/>
            <a:t>Private sector: Develop a Special Economic Zone strategy to attract established Canadian companies to the province as well as foreign direct investments</a:t>
          </a:r>
        </a:p>
      </dsp:txBody>
      <dsp:txXfrm rot="-5400000">
        <a:off x="4078551" y="3626634"/>
        <a:ext cx="7207725" cy="795435"/>
      </dsp:txXfrm>
    </dsp:sp>
    <dsp:sp modelId="{B9D06474-70E1-45C7-B617-4E7771D66CF8}">
      <dsp:nvSpPr>
        <dsp:cNvPr id="0" name=""/>
        <dsp:cNvSpPr/>
      </dsp:nvSpPr>
      <dsp:spPr>
        <a:xfrm>
          <a:off x="0" y="3473415"/>
          <a:ext cx="4078550" cy="110187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dirty="0"/>
            <a:t>Develop a strategy to attract federal government and private sector investments</a:t>
          </a:r>
          <a:endParaRPr lang="en-CA" sz="1700" kern="1200" dirty="0"/>
        </a:p>
      </dsp:txBody>
      <dsp:txXfrm>
        <a:off x="53789" y="3527204"/>
        <a:ext cx="3970972" cy="994293"/>
      </dsp:txXfrm>
    </dsp:sp>
    <dsp:sp modelId="{5A05AF48-CF74-47C9-90C9-6F4F1B2A234B}">
      <dsp:nvSpPr>
        <dsp:cNvPr id="0" name=""/>
        <dsp:cNvSpPr/>
      </dsp:nvSpPr>
      <dsp:spPr>
        <a:xfrm rot="5400000">
          <a:off x="7263180" y="1555938"/>
          <a:ext cx="881497" cy="7250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Set tangible export goals and determine key export markets to maintain export growth</a:t>
          </a:r>
          <a:endParaRPr lang="en-CA" sz="1300" kern="1200" dirty="0"/>
        </a:p>
        <a:p>
          <a:pPr marL="114300" lvl="1" indent="-114300" algn="l" defTabSz="577850">
            <a:lnSpc>
              <a:spcPct val="90000"/>
            </a:lnSpc>
            <a:spcBef>
              <a:spcPct val="0"/>
            </a:spcBef>
            <a:spcAft>
              <a:spcPct val="15000"/>
            </a:spcAft>
            <a:buChar char="•"/>
          </a:pPr>
          <a:r>
            <a:rPr lang="en-US" sz="1300" kern="1200" dirty="0"/>
            <a:t>Diversifying both export partners, markets and products would decrease dependence on the US as a trading partner</a:t>
          </a:r>
          <a:endParaRPr lang="en-CA" sz="1300" kern="1200" dirty="0"/>
        </a:p>
      </dsp:txBody>
      <dsp:txXfrm rot="-5400000">
        <a:off x="4078551" y="4783599"/>
        <a:ext cx="7207725" cy="795435"/>
      </dsp:txXfrm>
    </dsp:sp>
    <dsp:sp modelId="{03FB3D1F-509A-4D90-A491-B7A0E6BA16E4}">
      <dsp:nvSpPr>
        <dsp:cNvPr id="0" name=""/>
        <dsp:cNvSpPr/>
      </dsp:nvSpPr>
      <dsp:spPr>
        <a:xfrm>
          <a:off x="0" y="4630381"/>
          <a:ext cx="4078550" cy="1101871"/>
        </a:xfrm>
        <a:prstGeom prst="roundRect">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SzPct val="100000"/>
            <a:buFont typeface="+mj-lt"/>
            <a:buNone/>
          </a:pPr>
          <a:r>
            <a:rPr lang="en-US" sz="1700" b="1" kern="1200" dirty="0"/>
            <a:t>Create a provincial export strategy</a:t>
          </a:r>
          <a:endParaRPr lang="en-CA" sz="1700" kern="1200" dirty="0"/>
        </a:p>
      </dsp:txBody>
      <dsp:txXfrm>
        <a:off x="53789" y="4684170"/>
        <a:ext cx="3970972" cy="9942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2D2C60B-11E7-4BF0-941D-279D21A08D91}" type="datetimeFigureOut">
              <a:rPr lang="en-CA" smtClean="0"/>
              <a:t>2019-11-12</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B5BB495-EC52-4A9E-AF8D-CFCEAFD96A1B}" type="slidenum">
              <a:rPr lang="en-CA" smtClean="0"/>
              <a:t>‹#›</a:t>
            </a:fld>
            <a:endParaRPr lang="en-CA"/>
          </a:p>
        </p:txBody>
      </p:sp>
    </p:spTree>
    <p:extLst>
      <p:ext uri="{BB962C8B-B14F-4D97-AF65-F5344CB8AC3E}">
        <p14:creationId xmlns:p14="http://schemas.microsoft.com/office/powerpoint/2010/main" val="366468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732936" y="4626453"/>
            <a:ext cx="5863488" cy="3785279"/>
          </a:xfrm>
          <a:prstGeom prst="rect">
            <a:avLst/>
          </a:prstGeom>
        </p:spPr>
        <p:txBody>
          <a:bodyPr spcFirstLastPara="1" wrap="square" lIns="96790" tIns="48382" rIns="96790" bIns="48382" anchor="t" anchorCtr="0">
            <a:noAutofit/>
          </a:bodyPr>
          <a:lstStyle/>
          <a:p>
            <a:r>
              <a:rPr lang="en-US" dirty="0"/>
              <a:t>Make NB logo smaller and add UNB logo</a:t>
            </a:r>
            <a:endParaRPr dirty="0"/>
          </a:p>
        </p:txBody>
      </p:sp>
      <p:sp>
        <p:nvSpPr>
          <p:cNvPr id="52" name="Google Shape;52;p1:notes"/>
          <p:cNvSpPr>
            <a:spLocks noGrp="1" noRot="1" noChangeAspect="1"/>
          </p:cNvSpPr>
          <p:nvPr>
            <p:ph type="sldImg" idx="2"/>
          </p:nvPr>
        </p:nvSpPr>
        <p:spPr>
          <a:xfrm>
            <a:off x="781050" y="1201738"/>
            <a:ext cx="5767388" cy="3244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19</a:t>
            </a:fld>
            <a:endParaRPr lang="en-CA"/>
          </a:p>
        </p:txBody>
      </p:sp>
    </p:spTree>
    <p:extLst>
      <p:ext uri="{BB962C8B-B14F-4D97-AF65-F5344CB8AC3E}">
        <p14:creationId xmlns:p14="http://schemas.microsoft.com/office/powerpoint/2010/main" val="48757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0B5BB495-EC52-4A9E-AF8D-CFCEAFD96A1B}" type="slidenum">
              <a:rPr lang="en-CA" smtClean="0"/>
              <a:t>20</a:t>
            </a:fld>
            <a:endParaRPr lang="en-CA"/>
          </a:p>
        </p:txBody>
      </p:sp>
    </p:spTree>
    <p:extLst>
      <p:ext uri="{BB962C8B-B14F-4D97-AF65-F5344CB8AC3E}">
        <p14:creationId xmlns:p14="http://schemas.microsoft.com/office/powerpoint/2010/main" val="2950737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0B5BB495-EC52-4A9E-AF8D-CFCEAFD96A1B}" type="slidenum">
              <a:rPr lang="en-CA" smtClean="0"/>
              <a:t>22</a:t>
            </a:fld>
            <a:endParaRPr lang="en-CA"/>
          </a:p>
        </p:txBody>
      </p:sp>
    </p:spTree>
    <p:extLst>
      <p:ext uri="{BB962C8B-B14F-4D97-AF65-F5344CB8AC3E}">
        <p14:creationId xmlns:p14="http://schemas.microsoft.com/office/powerpoint/2010/main" val="332429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B5BB495-EC52-4A9E-AF8D-CFCEAFD96A1B}" type="slidenum">
              <a:rPr lang="en-CA" smtClean="0"/>
              <a:t>24</a:t>
            </a:fld>
            <a:endParaRPr lang="en-CA"/>
          </a:p>
        </p:txBody>
      </p:sp>
    </p:spTree>
    <p:extLst>
      <p:ext uri="{BB962C8B-B14F-4D97-AF65-F5344CB8AC3E}">
        <p14:creationId xmlns:p14="http://schemas.microsoft.com/office/powerpoint/2010/main" val="415447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26</a:t>
            </a:fld>
            <a:endParaRPr lang="en-CA"/>
          </a:p>
        </p:txBody>
      </p:sp>
    </p:spTree>
    <p:extLst>
      <p:ext uri="{BB962C8B-B14F-4D97-AF65-F5344CB8AC3E}">
        <p14:creationId xmlns:p14="http://schemas.microsoft.com/office/powerpoint/2010/main" val="25674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B5BB495-EC52-4A9E-AF8D-CFCEAFD96A1B}" type="slidenum">
              <a:rPr lang="en-CA" smtClean="0"/>
              <a:t>30</a:t>
            </a:fld>
            <a:endParaRPr lang="en-CA"/>
          </a:p>
        </p:txBody>
      </p:sp>
    </p:spTree>
    <p:extLst>
      <p:ext uri="{BB962C8B-B14F-4D97-AF65-F5344CB8AC3E}">
        <p14:creationId xmlns:p14="http://schemas.microsoft.com/office/powerpoint/2010/main" val="120463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31</a:t>
            </a:fld>
            <a:endParaRPr lang="en-CA"/>
          </a:p>
        </p:txBody>
      </p:sp>
    </p:spTree>
    <p:extLst>
      <p:ext uri="{BB962C8B-B14F-4D97-AF65-F5344CB8AC3E}">
        <p14:creationId xmlns:p14="http://schemas.microsoft.com/office/powerpoint/2010/main" val="4172347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735567" y="4639003"/>
            <a:ext cx="5884532" cy="3795548"/>
          </a:xfrm>
          <a:prstGeom prst="rect">
            <a:avLst/>
          </a:prstGeom>
          <a:noFill/>
          <a:ln>
            <a:noFill/>
          </a:ln>
        </p:spPr>
        <p:txBody>
          <a:bodyPr spcFirstLastPara="1" wrap="square" lIns="97073" tIns="48511" rIns="97073" bIns="48511" anchor="t" anchorCtr="0">
            <a:noAutofit/>
          </a:bodyPr>
          <a:lstStyle/>
          <a:p>
            <a:pPr>
              <a:buClr>
                <a:srgbClr val="000000"/>
              </a:buClr>
              <a:buSzPts val="1400"/>
            </a:pPr>
            <a:endParaRPr>
              <a:solidFill>
                <a:schemeClr val="dk1"/>
              </a:solidFill>
              <a:latin typeface="Calibri"/>
              <a:ea typeface="Calibri"/>
              <a:cs typeface="Calibri"/>
              <a:sym typeface="Calibri"/>
            </a:endParaRPr>
          </a:p>
        </p:txBody>
      </p:sp>
      <p:sp>
        <p:nvSpPr>
          <p:cNvPr id="140" name="Google Shape;140;p14:notes"/>
          <p:cNvSpPr>
            <a:spLocks noGrp="1" noRot="1" noChangeAspect="1"/>
          </p:cNvSpPr>
          <p:nvPr>
            <p:ph type="sldImg" idx="2"/>
          </p:nvPr>
        </p:nvSpPr>
        <p:spPr>
          <a:xfrm>
            <a:off x="787400" y="1204913"/>
            <a:ext cx="5781675" cy="32527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46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2</a:t>
            </a:fld>
            <a:endParaRPr lang="en-CA"/>
          </a:p>
        </p:txBody>
      </p:sp>
    </p:spTree>
    <p:extLst>
      <p:ext uri="{BB962C8B-B14F-4D97-AF65-F5344CB8AC3E}">
        <p14:creationId xmlns:p14="http://schemas.microsoft.com/office/powerpoint/2010/main" val="311542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4</a:t>
            </a:fld>
            <a:endParaRPr lang="en-CA"/>
          </a:p>
        </p:txBody>
      </p:sp>
    </p:spTree>
    <p:extLst>
      <p:ext uri="{BB962C8B-B14F-4D97-AF65-F5344CB8AC3E}">
        <p14:creationId xmlns:p14="http://schemas.microsoft.com/office/powerpoint/2010/main" val="229811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5</a:t>
            </a:fld>
            <a:endParaRPr lang="en-CA"/>
          </a:p>
        </p:txBody>
      </p:sp>
    </p:spTree>
    <p:extLst>
      <p:ext uri="{BB962C8B-B14F-4D97-AF65-F5344CB8AC3E}">
        <p14:creationId xmlns:p14="http://schemas.microsoft.com/office/powerpoint/2010/main" val="159131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9</a:t>
            </a:fld>
            <a:endParaRPr lang="en-CA"/>
          </a:p>
        </p:txBody>
      </p:sp>
    </p:spTree>
    <p:extLst>
      <p:ext uri="{BB962C8B-B14F-4D97-AF65-F5344CB8AC3E}">
        <p14:creationId xmlns:p14="http://schemas.microsoft.com/office/powerpoint/2010/main" val="14195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10</a:t>
            </a:fld>
            <a:endParaRPr lang="en-CA"/>
          </a:p>
        </p:txBody>
      </p:sp>
    </p:spTree>
    <p:extLst>
      <p:ext uri="{BB962C8B-B14F-4D97-AF65-F5344CB8AC3E}">
        <p14:creationId xmlns:p14="http://schemas.microsoft.com/office/powerpoint/2010/main" val="299654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12</a:t>
            </a:fld>
            <a:endParaRPr lang="en-CA"/>
          </a:p>
        </p:txBody>
      </p:sp>
    </p:spTree>
    <p:extLst>
      <p:ext uri="{BB962C8B-B14F-4D97-AF65-F5344CB8AC3E}">
        <p14:creationId xmlns:p14="http://schemas.microsoft.com/office/powerpoint/2010/main" val="19429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B5BB495-EC52-4A9E-AF8D-CFCEAFD96A1B}" type="slidenum">
              <a:rPr lang="en-CA" smtClean="0"/>
              <a:t>13</a:t>
            </a:fld>
            <a:endParaRPr lang="en-CA"/>
          </a:p>
        </p:txBody>
      </p:sp>
    </p:spTree>
    <p:extLst>
      <p:ext uri="{BB962C8B-B14F-4D97-AF65-F5344CB8AC3E}">
        <p14:creationId xmlns:p14="http://schemas.microsoft.com/office/powerpoint/2010/main" val="407503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5BB495-EC52-4A9E-AF8D-CFCEAFD96A1B}" type="slidenum">
              <a:rPr lang="en-CA" smtClean="0"/>
              <a:t>14</a:t>
            </a:fld>
            <a:endParaRPr lang="en-CA"/>
          </a:p>
        </p:txBody>
      </p:sp>
    </p:spTree>
    <p:extLst>
      <p:ext uri="{BB962C8B-B14F-4D97-AF65-F5344CB8AC3E}">
        <p14:creationId xmlns:p14="http://schemas.microsoft.com/office/powerpoint/2010/main" val="413752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accent1">
                    <a:lumMod val="75000"/>
                  </a:schemeClr>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311795412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5A2474-03A5-41D7-B579-3B69778926F6}"/>
              </a:ext>
            </a:extLst>
          </p:cNvPr>
          <p:cNvSpPr>
            <a:spLocks noGrp="1"/>
          </p:cNvSpPr>
          <p:nvPr>
            <p:ph idx="1"/>
          </p:nvPr>
        </p:nvSpPr>
        <p:spPr/>
        <p:txBody>
          <a:bodyPr/>
          <a:lstStyle/>
          <a:p>
            <a:pPr lvl="0"/>
            <a:endParaRPr lang="en-CA" dirty="0"/>
          </a:p>
        </p:txBody>
      </p:sp>
    </p:spTree>
    <p:extLst>
      <p:ext uri="{BB962C8B-B14F-4D97-AF65-F5344CB8AC3E}">
        <p14:creationId xmlns:p14="http://schemas.microsoft.com/office/powerpoint/2010/main" val="311133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7250"/>
            <a:ext cx="10515600" cy="5319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2"/>
          <p:cNvSpPr txBox="1">
            <a:spLocks/>
          </p:cNvSpPr>
          <p:nvPr userDrawn="1"/>
        </p:nvSpPr>
        <p:spPr>
          <a:xfrm>
            <a:off x="9391737"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D85B93-A18C-42EB-9356-EED28E25E10E}" type="slidenum">
              <a:rPr lang="en-CA" sz="1600" smtClean="0">
                <a:solidFill>
                  <a:schemeClr val="bg1"/>
                </a:solidFill>
              </a:rPr>
              <a:pPr/>
              <a:t>‹#›</a:t>
            </a:fld>
            <a:endParaRPr lang="en-CA" sz="1600" dirty="0">
              <a:solidFill>
                <a:schemeClr val="bg1"/>
              </a:solidFill>
            </a:endParaRPr>
          </a:p>
        </p:txBody>
      </p:sp>
      <p:sp>
        <p:nvSpPr>
          <p:cNvPr id="12" name="Text Placeholder 11"/>
          <p:cNvSpPr>
            <a:spLocks noGrp="1"/>
          </p:cNvSpPr>
          <p:nvPr>
            <p:ph type="body" sz="quarter" idx="10" hasCustomPrompt="1"/>
          </p:nvPr>
        </p:nvSpPr>
        <p:spPr>
          <a:xfrm>
            <a:off x="838200" y="0"/>
            <a:ext cx="10515600" cy="693964"/>
          </a:xfrm>
          <a:prstGeom prst="rect">
            <a:avLst/>
          </a:prstGeom>
        </p:spPr>
        <p:txBody>
          <a:bodyPr/>
          <a:lstStyle>
            <a:lvl1pPr marL="0" indent="0">
              <a:buNone/>
              <a:defRPr>
                <a:solidFill>
                  <a:schemeClr val="accent1">
                    <a:lumMod val="75000"/>
                  </a:schemeClr>
                </a:solidFill>
                <a:latin typeface="+mj-lt"/>
              </a:defRPr>
            </a:lvl1pPr>
          </a:lstStyle>
          <a:p>
            <a:pPr lvl="0"/>
            <a:r>
              <a:rPr lang="en-CA" dirty="0"/>
              <a:t>Click to edit title</a:t>
            </a:r>
          </a:p>
        </p:txBody>
      </p:sp>
    </p:spTree>
    <p:extLst>
      <p:ext uri="{BB962C8B-B14F-4D97-AF65-F5344CB8AC3E}">
        <p14:creationId xmlns:p14="http://schemas.microsoft.com/office/powerpoint/2010/main" val="434644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838200" y="857250"/>
            <a:ext cx="10515600" cy="53197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17" name="Google Shape;17;p3"/>
          <p:cNvSpPr txBox="1">
            <a:spLocks noGrp="1"/>
          </p:cNvSpPr>
          <p:nvPr>
            <p:ph type="body" idx="2"/>
          </p:nvPr>
        </p:nvSpPr>
        <p:spPr>
          <a:xfrm>
            <a:off x="838200" y="0"/>
            <a:ext cx="10515600" cy="693964"/>
          </a:xfrm>
          <a:prstGeom prst="rect">
            <a:avLst/>
          </a:prstGeom>
          <a:noFill/>
          <a:ln>
            <a:noFill/>
          </a:ln>
        </p:spPr>
        <p:txBody>
          <a:bodyPr spcFirstLastPara="1" wrap="square" lIns="91425" tIns="45700" rIns="91425" bIns="45700" anchor="t" anchorCtr="0"/>
          <a:lstStyle>
            <a:lvl1pPr marL="0" marR="0" lvl="0" indent="-228600" algn="l" rtl="0">
              <a:lnSpc>
                <a:spcPct val="90000"/>
              </a:lnSpc>
              <a:spcBef>
                <a:spcPts val="1000"/>
              </a:spcBef>
              <a:spcAft>
                <a:spcPts val="0"/>
              </a:spcAft>
              <a:buClr>
                <a:srgbClr val="2E75B5"/>
              </a:buClr>
              <a:buSzPts val="2800"/>
              <a:buFont typeface="Arial"/>
              <a:buNone/>
              <a:defRPr sz="2800" b="1" i="0" u="none" strike="noStrike" cap="none">
                <a:solidFill>
                  <a:schemeClr val="accent1">
                    <a:lumMod val="75000"/>
                  </a:schemeClr>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59247709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accent1">
                    <a:lumMod val="75000"/>
                  </a:schemeClr>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0" name="Google Shape;20;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88508193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accent1">
                    <a:lumMod val="75000"/>
                  </a:schemeClr>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7" name="Google Shape;27;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8" name="Google Shape;28;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9" name="Google Shape;29;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0" name="Google Shape;30;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4708686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7"/>
          <p:cNvSpPr txBox="1"/>
          <p:nvPr/>
        </p:nvSpPr>
        <p:spPr>
          <a:xfrm>
            <a:off x="838200" y="1"/>
            <a:ext cx="105156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75B5"/>
              </a:buClr>
              <a:buSzPts val="3200"/>
              <a:buFont typeface="Calibri"/>
              <a:buNone/>
            </a:pPr>
            <a:r>
              <a:rPr lang="en-CA" sz="3200" dirty="0">
                <a:solidFill>
                  <a:srgbClr val="2E75B5"/>
                </a:solidFill>
                <a:latin typeface="Calibri"/>
                <a:ea typeface="Calibri"/>
                <a:cs typeface="Calibri"/>
                <a:sym typeface="Calibri"/>
              </a:rPr>
              <a:t>Click to edit Master title style</a:t>
            </a:r>
            <a:endParaRPr dirty="0"/>
          </a:p>
        </p:txBody>
      </p:sp>
    </p:spTree>
    <p:extLst>
      <p:ext uri="{BB962C8B-B14F-4D97-AF65-F5344CB8AC3E}">
        <p14:creationId xmlns:p14="http://schemas.microsoft.com/office/powerpoint/2010/main" val="395479982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36" name="Google Shape;3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Google Shape;3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66426425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40" name="Google Shape;40;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41" name="Google Shape;4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a:p>
        </p:txBody>
      </p:sp>
    </p:spTree>
    <p:extLst>
      <p:ext uri="{BB962C8B-B14F-4D97-AF65-F5344CB8AC3E}">
        <p14:creationId xmlns:p14="http://schemas.microsoft.com/office/powerpoint/2010/main" val="13480809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46" name="Google Shape;46;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66760319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49" name="Google Shape;4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56580718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9391737"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600" b="0" i="0" u="none" strike="noStrike" cap="none">
                <a:solidFill>
                  <a:schemeClr val="lt1"/>
                </a:solidFill>
                <a:latin typeface="Calibri"/>
                <a:ea typeface="Calibri"/>
                <a:cs typeface="Calibri"/>
                <a:sym typeface="Calibri"/>
              </a:rPr>
              <a:t>‹#›</a:t>
            </a:fld>
            <a:endParaRPr sz="16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C056A7C1-40D8-473E-B26C-BFD754DF597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34" y="6576600"/>
            <a:ext cx="12189732" cy="281400"/>
          </a:xfrm>
          <a:prstGeom prst="rect">
            <a:avLst/>
          </a:prstGeom>
        </p:spPr>
      </p:pic>
      <p:sp>
        <p:nvSpPr>
          <p:cNvPr id="7" name="Google Shape;16;p3">
            <a:extLst>
              <a:ext uri="{FF2B5EF4-FFF2-40B4-BE49-F238E27FC236}">
                <a16:creationId xmlns:a16="http://schemas.microsoft.com/office/drawing/2014/main" id="{43797E9A-FC8C-4A45-A370-034282B8FB74}"/>
              </a:ext>
            </a:extLst>
          </p:cNvPr>
          <p:cNvSpPr txBox="1"/>
          <p:nvPr userDrawn="1"/>
        </p:nvSpPr>
        <p:spPr>
          <a:xfrm>
            <a:off x="11703939" y="6492875"/>
            <a:ext cx="546675"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chemeClr val="tx1"/>
                </a:solidFill>
                <a:latin typeface="Calibri"/>
                <a:ea typeface="Calibri"/>
                <a:cs typeface="Calibri"/>
                <a:sym typeface="Calibri"/>
              </a:rPr>
              <a:t>‹#›</a:t>
            </a:fld>
            <a:endParaRPr sz="16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494656774"/>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5" r:id="rId10"/>
    <p:sldLayoutId id="2147483672" r:id="rId11"/>
  </p:sldLayoutIdLst>
  <p:transition spd="slow">
    <p:fade/>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lobaladvantageconsulting.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122" y="183643"/>
            <a:ext cx="12185878" cy="1470931"/>
          </a:xfrm>
          <a:prstGeom prst="rect">
            <a:avLst/>
          </a:prstGeom>
          <a:noFill/>
          <a:ln>
            <a:noFill/>
          </a:ln>
        </p:spPr>
        <p:txBody>
          <a:bodyPr spcFirstLastPara="1" wrap="square" lIns="91425" tIns="45700" rIns="91425" bIns="45700" anchor="ctr" anchorCtr="0">
            <a:noAutofit/>
          </a:bodyPr>
          <a:lstStyle/>
          <a:p>
            <a:pPr lvl="0">
              <a:spcBef>
                <a:spcPts val="0"/>
              </a:spcBef>
              <a:buClr>
                <a:srgbClr val="2F5496"/>
              </a:buClr>
              <a:buSzPts val="4000"/>
            </a:pPr>
            <a:r>
              <a:rPr lang="en-CA" sz="4000" b="1" dirty="0">
                <a:solidFill>
                  <a:srgbClr val="2E75B5"/>
                </a:solidFill>
                <a:sym typeface="Calibri"/>
              </a:rPr>
              <a:t>New Brunswick’s R&amp;D and Innovation Ecosystem (2019)</a:t>
            </a:r>
            <a:br>
              <a:rPr lang="en-CA" sz="4000" b="1" dirty="0">
                <a:solidFill>
                  <a:srgbClr val="2E75B5"/>
                </a:solidFill>
                <a:sym typeface="Calibri"/>
              </a:rPr>
            </a:br>
            <a:r>
              <a:rPr lang="en-CA" sz="2400" b="1" dirty="0">
                <a:solidFill>
                  <a:srgbClr val="2E75B5"/>
                </a:solidFill>
                <a:sym typeface="Calibri"/>
              </a:rPr>
              <a:t>November 19, 2019</a:t>
            </a:r>
            <a:endParaRPr lang="en-CA" dirty="0">
              <a:solidFill>
                <a:srgbClr val="2E75B5"/>
              </a:solidFill>
            </a:endParaRPr>
          </a:p>
        </p:txBody>
      </p:sp>
      <p:sp>
        <p:nvSpPr>
          <p:cNvPr id="56" name="Google Shape;56;p13"/>
          <p:cNvSpPr txBox="1"/>
          <p:nvPr/>
        </p:nvSpPr>
        <p:spPr>
          <a:xfrm>
            <a:off x="8833624" y="5428350"/>
            <a:ext cx="3184418" cy="101464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Presented by:</a:t>
            </a:r>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rPr>
              <a:t>Robert </a:t>
            </a:r>
            <a:r>
              <a:rPr kumimoji="0" lang="en-CA" sz="1400" b="0" i="0" u="none" strike="noStrike" kern="0" cap="none" spc="0" normalizeH="0" baseline="0" noProof="0" dirty="0" err="1">
                <a:ln>
                  <a:noFill/>
                </a:ln>
                <a:solidFill>
                  <a:srgbClr val="000000"/>
                </a:solidFill>
                <a:effectLst/>
                <a:uLnTx/>
                <a:uFillTx/>
                <a:latin typeface="Calibri"/>
                <a:ea typeface="Calibri"/>
                <a:cs typeface="Calibri"/>
                <a:sym typeface="Calibri"/>
              </a:rPr>
              <a:t>Crawhall</a:t>
            </a:r>
            <a:r>
              <a:rPr lang="en-CA" sz="1400" kern="0" dirty="0">
                <a:solidFill>
                  <a:srgbClr val="000000"/>
                </a:solidFill>
                <a:latin typeface="Calibri"/>
                <a:ea typeface="Calibri"/>
                <a:cs typeface="Calibri"/>
                <a:sym typeface="Calibri"/>
              </a:rPr>
              <a:t>, </a:t>
            </a:r>
            <a:r>
              <a:rPr lang="en-CA" sz="1400" i="1" kern="0" dirty="0">
                <a:solidFill>
                  <a:srgbClr val="000000"/>
                </a:solidFill>
                <a:latin typeface="Calibri"/>
                <a:ea typeface="Calibri"/>
                <a:cs typeface="Calibri"/>
                <a:sym typeface="Calibri"/>
              </a:rPr>
              <a:t>Senior Partner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Omer Kaya, </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Associate Partner</a:t>
            </a:r>
            <a:endParaRPr kumimoji="0" lang="en-CA" sz="1400" b="0" i="1"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000000"/>
                </a:solidFill>
                <a:effectLst/>
                <a:uLnTx/>
                <a:uFillTx/>
                <a:latin typeface="Calibri"/>
                <a:ea typeface="Calibri"/>
                <a:cs typeface="Calibri"/>
                <a:sym typeface="Calibri"/>
              </a:rPr>
              <a:t>Global Advantage Consulting Group Inc.</a:t>
            </a:r>
            <a:endParaRPr kumimoji="0" lang="en-CA"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150A07A8-DD36-48B0-A461-D8870C23B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33" y="1782062"/>
            <a:ext cx="6676534" cy="3293875"/>
          </a:xfrm>
          <a:prstGeom prst="rect">
            <a:avLst/>
          </a:prstGeom>
        </p:spPr>
      </p:pic>
      <p:pic>
        <p:nvPicPr>
          <p:cNvPr id="9" name="Picture 8">
            <a:extLst>
              <a:ext uri="{FF2B5EF4-FFF2-40B4-BE49-F238E27FC236}">
                <a16:creationId xmlns:a16="http://schemas.microsoft.com/office/drawing/2014/main" id="{F7C9B9F3-E98A-45D1-8B3A-8AF2F332D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78600"/>
            <a:ext cx="12192000" cy="279400"/>
          </a:xfrm>
          <a:prstGeom prst="rect">
            <a:avLst/>
          </a:prstGeom>
        </p:spPr>
      </p:pic>
      <p:pic>
        <p:nvPicPr>
          <p:cNvPr id="6" name="Picture 5">
            <a:extLst>
              <a:ext uri="{FF2B5EF4-FFF2-40B4-BE49-F238E27FC236}">
                <a16:creationId xmlns:a16="http://schemas.microsoft.com/office/drawing/2014/main" id="{F1019F71-693C-4811-8464-CBE06EDFDE84}"/>
              </a:ext>
            </a:extLst>
          </p:cNvPr>
          <p:cNvPicPr>
            <a:picLocks noChangeAspect="1"/>
          </p:cNvPicPr>
          <p:nvPr/>
        </p:nvPicPr>
        <p:blipFill>
          <a:blip r:embed="rId5"/>
          <a:stretch>
            <a:fillRect/>
          </a:stretch>
        </p:blipFill>
        <p:spPr>
          <a:xfrm>
            <a:off x="173958" y="5428350"/>
            <a:ext cx="2583775" cy="11502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AB8EE-F461-4BA4-B0B4-2E468B4EEE45}"/>
              </a:ext>
            </a:extLst>
          </p:cNvPr>
          <p:cNvSpPr>
            <a:spLocks noGrp="1"/>
          </p:cNvSpPr>
          <p:nvPr>
            <p:ph type="body" idx="1"/>
          </p:nvPr>
        </p:nvSpPr>
        <p:spPr>
          <a:xfrm>
            <a:off x="838200" y="750920"/>
            <a:ext cx="10515600" cy="2050597"/>
          </a:xfrm>
        </p:spPr>
        <p:txBody>
          <a:bodyPr>
            <a:normAutofit/>
          </a:bodyPr>
          <a:lstStyle/>
          <a:p>
            <a:pPr>
              <a:buSzPct val="100000"/>
            </a:pPr>
            <a:r>
              <a:rPr lang="en-CA" sz="2000" dirty="0"/>
              <a:t>New Brunswick’s GERD/GDP, which was </a:t>
            </a:r>
            <a:r>
              <a:rPr lang="en-CA" sz="2000" b="1" dirty="0"/>
              <a:t>0.9%</a:t>
            </a:r>
            <a:r>
              <a:rPr lang="en-CA" sz="2000" dirty="0"/>
              <a:t> in 2015, has been consistently lower than the national average of </a:t>
            </a:r>
            <a:r>
              <a:rPr lang="en-CA" sz="2000" b="1" dirty="0"/>
              <a:t>1.6%</a:t>
            </a:r>
          </a:p>
          <a:p>
            <a:pPr>
              <a:buSzPct val="100000"/>
            </a:pPr>
            <a:r>
              <a:rPr lang="en-CA" sz="2000" dirty="0"/>
              <a:t>NB’s GERD/GDP peaked in 2009 and has been decreasing since</a:t>
            </a:r>
          </a:p>
        </p:txBody>
      </p:sp>
      <p:sp>
        <p:nvSpPr>
          <p:cNvPr id="3" name="Text Placeholder 2">
            <a:extLst>
              <a:ext uri="{FF2B5EF4-FFF2-40B4-BE49-F238E27FC236}">
                <a16:creationId xmlns:a16="http://schemas.microsoft.com/office/drawing/2014/main" id="{D4AD308A-77AE-43A2-98D1-58DC46CC4F55}"/>
              </a:ext>
            </a:extLst>
          </p:cNvPr>
          <p:cNvSpPr>
            <a:spLocks noGrp="1"/>
          </p:cNvSpPr>
          <p:nvPr>
            <p:ph type="body" idx="2"/>
          </p:nvPr>
        </p:nvSpPr>
        <p:spPr>
          <a:xfrm>
            <a:off x="0" y="0"/>
            <a:ext cx="12192000" cy="693964"/>
          </a:xfrm>
        </p:spPr>
        <p:txBody>
          <a:bodyPr/>
          <a:lstStyle/>
          <a:p>
            <a:r>
              <a:rPr lang="en-CA" dirty="0"/>
              <a:t>	R&amp;D in New Brunswick</a:t>
            </a:r>
          </a:p>
        </p:txBody>
      </p:sp>
      <p:pic>
        <p:nvPicPr>
          <p:cNvPr id="4" name="Picture 3">
            <a:extLst>
              <a:ext uri="{FF2B5EF4-FFF2-40B4-BE49-F238E27FC236}">
                <a16:creationId xmlns:a16="http://schemas.microsoft.com/office/drawing/2014/main" id="{2FD14BC2-BBB8-4695-8ED0-E8E440443CAE}"/>
              </a:ext>
            </a:extLst>
          </p:cNvPr>
          <p:cNvPicPr>
            <a:picLocks noChangeAspect="1"/>
          </p:cNvPicPr>
          <p:nvPr/>
        </p:nvPicPr>
        <p:blipFill>
          <a:blip r:embed="rId3"/>
          <a:stretch>
            <a:fillRect/>
          </a:stretch>
        </p:blipFill>
        <p:spPr>
          <a:xfrm>
            <a:off x="2624980" y="2055261"/>
            <a:ext cx="7224843" cy="4188688"/>
          </a:xfrm>
          <a:prstGeom prst="rect">
            <a:avLst/>
          </a:prstGeom>
        </p:spPr>
      </p:pic>
    </p:spTree>
    <p:extLst>
      <p:ext uri="{BB962C8B-B14F-4D97-AF65-F5344CB8AC3E}">
        <p14:creationId xmlns:p14="http://schemas.microsoft.com/office/powerpoint/2010/main" val="27957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49B0BB-F846-4D92-B0B6-A97A8C943241}"/>
              </a:ext>
            </a:extLst>
          </p:cNvPr>
          <p:cNvSpPr>
            <a:spLocks noGrp="1"/>
          </p:cNvSpPr>
          <p:nvPr>
            <p:ph type="body" idx="1"/>
          </p:nvPr>
        </p:nvSpPr>
        <p:spPr>
          <a:xfrm>
            <a:off x="9428" y="0"/>
            <a:ext cx="12182572" cy="650399"/>
          </a:xfrm>
        </p:spPr>
        <p:txBody>
          <a:bodyPr/>
          <a:lstStyle/>
          <a:p>
            <a:pPr marL="50800" indent="0">
              <a:buNone/>
            </a:pPr>
            <a:r>
              <a:rPr lang="en-CA" b="1" dirty="0">
                <a:solidFill>
                  <a:srgbClr val="0070C0"/>
                </a:solidFill>
              </a:rPr>
              <a:t>	Provincial Innovation Rankings</a:t>
            </a:r>
          </a:p>
        </p:txBody>
      </p:sp>
      <p:sp>
        <p:nvSpPr>
          <p:cNvPr id="6" name="TextBox 5">
            <a:extLst>
              <a:ext uri="{FF2B5EF4-FFF2-40B4-BE49-F238E27FC236}">
                <a16:creationId xmlns:a16="http://schemas.microsoft.com/office/drawing/2014/main" id="{53DD6244-2329-428D-BBB6-D7AEE1ADE17C}"/>
              </a:ext>
            </a:extLst>
          </p:cNvPr>
          <p:cNvSpPr txBox="1"/>
          <p:nvPr/>
        </p:nvSpPr>
        <p:spPr>
          <a:xfrm>
            <a:off x="445910" y="926046"/>
            <a:ext cx="4253681" cy="5078313"/>
          </a:xfrm>
          <a:prstGeom prst="rect">
            <a:avLst/>
          </a:prstGeom>
          <a:noFill/>
        </p:spPr>
        <p:txBody>
          <a:bodyPr wrap="square" rtlCol="0">
            <a:spAutoFit/>
          </a:bodyPr>
          <a:lstStyle/>
          <a:p>
            <a:pPr marL="285750" indent="-285750">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dirty="0">
                <a:latin typeface="Calibri" panose="020F0502020204030204" pitchFamily="34" charset="0"/>
                <a:cs typeface="Calibri" panose="020F0502020204030204" pitchFamily="34" charset="0"/>
              </a:rPr>
              <a:t>Along with 5 other provinces, NB has the lowest Innovation Ranking, </a:t>
            </a:r>
            <a:r>
              <a:rPr lang="en-CA" b="1" dirty="0">
                <a:latin typeface="Calibri" panose="020F0502020204030204" pitchFamily="34" charset="0"/>
                <a:cs typeface="Calibri" panose="020F0502020204030204" pitchFamily="34" charset="0"/>
              </a:rPr>
              <a:t>D-</a:t>
            </a:r>
          </a:p>
          <a:p>
            <a:endParaRPr lang="en-CA"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Unlike every other province, in all the categories surveyed, </a:t>
            </a:r>
            <a:r>
              <a:rPr lang="en-US" b="1" dirty="0">
                <a:latin typeface="Calibri" panose="020F0502020204030204" pitchFamily="34" charset="0"/>
                <a:cs typeface="Calibri" panose="020F0502020204030204" pitchFamily="34" charset="0"/>
              </a:rPr>
              <a:t>NB did not receive higher than a C grade</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NB has very few researchers engaged in R&amp;D, and very few scientific articles published</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On the positive side, total value and number of Venture Capital deals have grown in NB in recent years</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Relative strengths include public R&amp;D, ICT investments and enterprise entry</a:t>
            </a:r>
            <a:endParaRPr lang="en-CA"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AAB4E4F-D1C0-4663-AD63-7C92D4473B9C}"/>
              </a:ext>
            </a:extLst>
          </p:cNvPr>
          <p:cNvSpPr txBox="1"/>
          <p:nvPr/>
        </p:nvSpPr>
        <p:spPr>
          <a:xfrm>
            <a:off x="0" y="6418837"/>
            <a:ext cx="12182572"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Source: Conference Board of Canada</a:t>
            </a:r>
          </a:p>
        </p:txBody>
      </p:sp>
      <p:pic>
        <p:nvPicPr>
          <p:cNvPr id="5" name="Picture 4">
            <a:extLst>
              <a:ext uri="{FF2B5EF4-FFF2-40B4-BE49-F238E27FC236}">
                <a16:creationId xmlns:a16="http://schemas.microsoft.com/office/drawing/2014/main" id="{5BDA44F3-7826-4714-9678-53EAF376E366}"/>
              </a:ext>
            </a:extLst>
          </p:cNvPr>
          <p:cNvPicPr>
            <a:picLocks noChangeAspect="1"/>
          </p:cNvPicPr>
          <p:nvPr/>
        </p:nvPicPr>
        <p:blipFill>
          <a:blip r:embed="rId2"/>
          <a:stretch>
            <a:fillRect/>
          </a:stretch>
        </p:blipFill>
        <p:spPr>
          <a:xfrm>
            <a:off x="4699591" y="1570601"/>
            <a:ext cx="7375451" cy="3491606"/>
          </a:xfrm>
          <a:prstGeom prst="rect">
            <a:avLst/>
          </a:prstGeom>
        </p:spPr>
      </p:pic>
    </p:spTree>
    <p:extLst>
      <p:ext uri="{BB962C8B-B14F-4D97-AF65-F5344CB8AC3E}">
        <p14:creationId xmlns:p14="http://schemas.microsoft.com/office/powerpoint/2010/main" val="122957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F0A4-E6BD-475B-BD65-26D8D088889A}"/>
              </a:ext>
            </a:extLst>
          </p:cNvPr>
          <p:cNvSpPr>
            <a:spLocks noGrp="1"/>
          </p:cNvSpPr>
          <p:nvPr>
            <p:ph type="ctrTitle"/>
          </p:nvPr>
        </p:nvSpPr>
        <p:spPr>
          <a:xfrm>
            <a:off x="1524000" y="3073610"/>
            <a:ext cx="9144000" cy="710779"/>
          </a:xfrm>
        </p:spPr>
        <p:txBody>
          <a:bodyPr anchor="ctr"/>
          <a:lstStyle/>
          <a:p>
            <a:r>
              <a:rPr lang="en-CA" sz="5000" b="1" dirty="0"/>
              <a:t>Federal Government </a:t>
            </a:r>
          </a:p>
        </p:txBody>
      </p:sp>
    </p:spTree>
    <p:extLst>
      <p:ext uri="{BB962C8B-B14F-4D97-AF65-F5344CB8AC3E}">
        <p14:creationId xmlns:p14="http://schemas.microsoft.com/office/powerpoint/2010/main" val="145968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2BF980-3813-418D-8245-F7C18D6FDCA1}"/>
              </a:ext>
            </a:extLst>
          </p:cNvPr>
          <p:cNvSpPr>
            <a:spLocks noGrp="1"/>
          </p:cNvSpPr>
          <p:nvPr>
            <p:ph type="body" idx="2"/>
          </p:nvPr>
        </p:nvSpPr>
        <p:spPr>
          <a:xfrm>
            <a:off x="0" y="0"/>
            <a:ext cx="12192000" cy="693964"/>
          </a:xfrm>
        </p:spPr>
        <p:txBody>
          <a:bodyPr/>
          <a:lstStyle/>
          <a:p>
            <a:r>
              <a:rPr lang="en-CA" dirty="0"/>
              <a:t>	Key Selected Federal Government R&amp;D/Innovation Support to NB</a:t>
            </a:r>
          </a:p>
        </p:txBody>
      </p:sp>
      <p:sp>
        <p:nvSpPr>
          <p:cNvPr id="6" name="TextBox 5">
            <a:extLst>
              <a:ext uri="{FF2B5EF4-FFF2-40B4-BE49-F238E27FC236}">
                <a16:creationId xmlns:a16="http://schemas.microsoft.com/office/drawing/2014/main" id="{177C927A-D491-43C7-8974-00E364460021}"/>
              </a:ext>
            </a:extLst>
          </p:cNvPr>
          <p:cNvSpPr txBox="1"/>
          <p:nvPr/>
        </p:nvSpPr>
        <p:spPr>
          <a:xfrm>
            <a:off x="719965" y="597461"/>
            <a:ext cx="10752069" cy="6278642"/>
          </a:xfrm>
          <a:prstGeom prst="rect">
            <a:avLst/>
          </a:prstGeom>
          <a:noFill/>
        </p:spPr>
        <p:txBody>
          <a:bodyPr wrap="square" rtlCol="0">
            <a:spAutoFit/>
          </a:bodyPr>
          <a:lstStyle/>
          <a:p>
            <a:r>
              <a:rPr lang="en-CA" sz="2400" b="1" dirty="0">
                <a:solidFill>
                  <a:srgbClr val="FF0000"/>
                </a:solidFill>
                <a:latin typeface="Calibri" panose="020F0502020204030204" pitchFamily="34" charset="0"/>
                <a:cs typeface="Calibri" panose="020F0502020204030204" pitchFamily="34" charset="0"/>
              </a:rPr>
              <a:t>Federal Departments</a:t>
            </a:r>
          </a:p>
          <a:p>
            <a:pPr marL="342900" indent="-342900">
              <a:buFont typeface="Arial" panose="020B0604020202020204" pitchFamily="34" charset="0"/>
              <a:buChar char="•"/>
            </a:pPr>
            <a:r>
              <a:rPr lang="en-CA" sz="2400" b="1" dirty="0">
                <a:solidFill>
                  <a:schemeClr val="accent5">
                    <a:lumMod val="75000"/>
                  </a:schemeClr>
                </a:solidFill>
                <a:latin typeface="Calibri" panose="020F0502020204030204" pitchFamily="34" charset="0"/>
                <a:cs typeface="Calibri" panose="020F0502020204030204" pitchFamily="34" charset="0"/>
              </a:rPr>
              <a:t>ISED</a:t>
            </a:r>
            <a:r>
              <a:rPr lang="en-CA" sz="2400" dirty="0">
                <a:latin typeface="Calibri" panose="020F0502020204030204" pitchFamily="34" charset="0"/>
                <a:cs typeface="Calibri" panose="020F0502020204030204" pitchFamily="34" charset="0"/>
              </a:rPr>
              <a:t> </a:t>
            </a:r>
            <a:r>
              <a:rPr lang="en-CA" b="1" dirty="0">
                <a:latin typeface="Calibri" panose="020F0502020204030204" pitchFamily="34" charset="0"/>
                <a:cs typeface="Calibri" panose="020F0502020204030204" pitchFamily="34" charset="0"/>
              </a:rPr>
              <a:t>$3.1 M </a:t>
            </a:r>
            <a:r>
              <a:rPr lang="en-CA" dirty="0">
                <a:latin typeface="Calibri" panose="020F0502020204030204" pitchFamily="34" charset="0"/>
                <a:cs typeface="Calibri" panose="020F0502020204030204" pitchFamily="34" charset="0"/>
              </a:rPr>
              <a:t>for the establishment of the </a:t>
            </a:r>
            <a:r>
              <a:rPr lang="en-CA" b="1" dirty="0">
                <a:latin typeface="Calibri" panose="020F0502020204030204" pitchFamily="34" charset="0"/>
                <a:cs typeface="Calibri" panose="020F0502020204030204" pitchFamily="34" charset="0"/>
              </a:rPr>
              <a:t>Cybersecurity Innovation Centre</a:t>
            </a:r>
            <a:r>
              <a:rPr lang="en-CA" dirty="0">
                <a:latin typeface="Calibri" panose="020F0502020204030204" pitchFamily="34" charset="0"/>
                <a:cs typeface="Calibri" panose="020F0502020204030204" pitchFamily="34" charset="0"/>
              </a:rPr>
              <a:t> in Fredericton (August 2018) contributing to NB’s Innovation Agenda goal of </a:t>
            </a:r>
            <a:r>
              <a:rPr lang="en-CA" b="1" dirty="0">
                <a:latin typeface="Calibri" panose="020F0502020204030204" pitchFamily="34" charset="0"/>
                <a:cs typeface="Calibri" panose="020F0502020204030204" pitchFamily="34" charset="0"/>
              </a:rPr>
              <a:t>Leading the Cybersecurity Agenda in Canada</a:t>
            </a:r>
          </a:p>
          <a:p>
            <a:pPr marL="800100" lvl="1" indent="-342900">
              <a:buFont typeface="Arial" panose="020B0604020202020204" pitchFamily="34" charset="0"/>
              <a:buChar char="•"/>
            </a:pPr>
            <a:r>
              <a:rPr lang="en-CA" dirty="0">
                <a:latin typeface="Calibri" panose="020F0502020204030204" pitchFamily="34" charset="0"/>
                <a:cs typeface="Calibri" panose="020F0502020204030204" pitchFamily="34" charset="0"/>
              </a:rPr>
              <a:t>NB can access to </a:t>
            </a:r>
            <a:r>
              <a:rPr lang="en-CA" b="1" dirty="0">
                <a:latin typeface="Calibri" panose="020F0502020204030204" pitchFamily="34" charset="0"/>
                <a:cs typeface="Calibri" panose="020F0502020204030204" pitchFamily="34" charset="0"/>
              </a:rPr>
              <a:t>SIF</a:t>
            </a:r>
            <a:r>
              <a:rPr lang="en-CA" dirty="0">
                <a:latin typeface="Calibri" panose="020F0502020204030204" pitchFamily="34" charset="0"/>
                <a:cs typeface="Calibri" panose="020F0502020204030204" pitchFamily="34" charset="0"/>
              </a:rPr>
              <a:t> ($1.26 B over 5 years), </a:t>
            </a:r>
            <a:r>
              <a:rPr lang="en-CA" b="1" dirty="0">
                <a:latin typeface="Calibri" panose="020F0502020204030204" pitchFamily="34" charset="0"/>
                <a:cs typeface="Calibri" panose="020F0502020204030204" pitchFamily="34" charset="0"/>
              </a:rPr>
              <a:t>ISC</a:t>
            </a:r>
            <a:r>
              <a:rPr lang="en-CA" dirty="0">
                <a:latin typeface="Calibri" panose="020F0502020204030204" pitchFamily="34" charset="0"/>
                <a:cs typeface="Calibri" panose="020F0502020204030204" pitchFamily="34" charset="0"/>
              </a:rPr>
              <a:t> (over $100 M from 20 federal departments), and </a:t>
            </a:r>
            <a:r>
              <a:rPr lang="en-CA" b="1" dirty="0">
                <a:latin typeface="Calibri" panose="020F0502020204030204" pitchFamily="34" charset="0"/>
                <a:cs typeface="Calibri" panose="020F0502020204030204" pitchFamily="34" charset="0"/>
              </a:rPr>
              <a:t>BCIP</a:t>
            </a:r>
          </a:p>
          <a:p>
            <a:pPr marL="342900" indent="-342900">
              <a:buFont typeface="Arial" panose="020B0604020202020204" pitchFamily="34" charset="0"/>
              <a:buChar char="•"/>
            </a:pPr>
            <a:r>
              <a:rPr lang="en-CA" sz="2400" b="1" dirty="0">
                <a:solidFill>
                  <a:schemeClr val="accent5">
                    <a:lumMod val="75000"/>
                  </a:schemeClr>
                </a:solidFill>
                <a:latin typeface="Calibri" panose="020F0502020204030204" pitchFamily="34" charset="0"/>
                <a:cs typeface="Calibri" panose="020F0502020204030204" pitchFamily="34" charset="0"/>
              </a:rPr>
              <a:t>GAC</a:t>
            </a:r>
            <a:r>
              <a:rPr lang="en-CA" dirty="0">
                <a:latin typeface="Calibri" panose="020F0502020204030204" pitchFamily="34" charset="0"/>
                <a:cs typeface="Calibri" panose="020F0502020204030204" pitchFamily="34" charset="0"/>
              </a:rPr>
              <a:t> Trade Commissioner Service office in </a:t>
            </a:r>
            <a:r>
              <a:rPr lang="en-CA" b="1" dirty="0">
                <a:latin typeface="Calibri" panose="020F0502020204030204" pitchFamily="34" charset="0"/>
                <a:cs typeface="Calibri" panose="020F0502020204030204" pitchFamily="34" charset="0"/>
              </a:rPr>
              <a:t>Moncton</a:t>
            </a:r>
          </a:p>
          <a:p>
            <a:pPr marL="800100" lvl="1" indent="-342900">
              <a:buFont typeface="Arial" panose="020B0604020202020204" pitchFamily="34" charset="0"/>
              <a:buChar char="•"/>
            </a:pPr>
            <a:r>
              <a:rPr lang="en-CA" dirty="0">
                <a:latin typeface="Calibri" panose="020F0502020204030204" pitchFamily="34" charset="0"/>
                <a:cs typeface="Calibri" panose="020F0502020204030204" pitchFamily="34" charset="0"/>
              </a:rPr>
              <a:t>NB can access to </a:t>
            </a:r>
            <a:r>
              <a:rPr lang="en-CA" b="1" dirty="0">
                <a:latin typeface="Calibri" panose="020F0502020204030204" pitchFamily="34" charset="0"/>
                <a:cs typeface="Calibri" panose="020F0502020204030204" pitchFamily="34" charset="0"/>
              </a:rPr>
              <a:t>Export Diversification Strategy</a:t>
            </a:r>
            <a:r>
              <a:rPr lang="en-CA"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($1.1 B over 6 years)</a:t>
            </a:r>
            <a:endParaRPr lang="en-CA"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400" b="1" dirty="0" err="1">
                <a:solidFill>
                  <a:schemeClr val="accent5">
                    <a:lumMod val="75000"/>
                  </a:schemeClr>
                </a:solidFill>
                <a:latin typeface="Calibri" panose="020F0502020204030204" pitchFamily="34" charset="0"/>
                <a:cs typeface="Calibri" panose="020F0502020204030204" pitchFamily="34" charset="0"/>
              </a:rPr>
              <a:t>NRCan</a:t>
            </a:r>
            <a:r>
              <a:rPr lang="en-CA" b="1" dirty="0">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Atlantic Forestry Centre </a:t>
            </a:r>
            <a:r>
              <a:rPr lang="en-CA" b="1" dirty="0">
                <a:latin typeface="Calibri" panose="020F0502020204030204" pitchFamily="34" charset="0"/>
                <a:cs typeface="Calibri" panose="020F0502020204030204" pitchFamily="34" charset="0"/>
              </a:rPr>
              <a:t>Fredericton</a:t>
            </a:r>
          </a:p>
          <a:p>
            <a:pPr marL="800100" lvl="1" indent="-342900">
              <a:buFont typeface="Arial" panose="020B0604020202020204" pitchFamily="34" charset="0"/>
              <a:buChar char="•"/>
            </a:pPr>
            <a:r>
              <a:rPr lang="en-CA" b="1" dirty="0">
                <a:latin typeface="Calibri" panose="020F0502020204030204" pitchFamily="34" charset="0"/>
                <a:cs typeface="Calibri" panose="020F0502020204030204" pitchFamily="34" charset="0"/>
              </a:rPr>
              <a:t>$4.1 M </a:t>
            </a:r>
            <a:r>
              <a:rPr lang="en-CA" dirty="0">
                <a:latin typeface="Calibri" panose="020F0502020204030204" pitchFamily="34" charset="0"/>
                <a:cs typeface="Calibri" panose="020F0502020204030204" pitchFamily="34" charset="0"/>
              </a:rPr>
              <a:t>towards an ongoing </a:t>
            </a:r>
            <a:r>
              <a:rPr lang="en-CA" b="1" dirty="0">
                <a:latin typeface="Calibri" panose="020F0502020204030204" pitchFamily="34" charset="0"/>
                <a:cs typeface="Calibri" panose="020F0502020204030204" pitchFamily="34" charset="0"/>
              </a:rPr>
              <a:t>smart grid and energy storage </a:t>
            </a:r>
            <a:r>
              <a:rPr lang="en-CA" dirty="0">
                <a:latin typeface="Calibri" panose="020F0502020204030204" pitchFamily="34" charset="0"/>
                <a:cs typeface="Calibri" panose="020F0502020204030204" pitchFamily="34" charset="0"/>
              </a:rPr>
              <a:t>project in </a:t>
            </a:r>
            <a:r>
              <a:rPr lang="en-CA" b="1" dirty="0">
                <a:latin typeface="Calibri" panose="020F0502020204030204" pitchFamily="34" charset="0"/>
                <a:cs typeface="Calibri" panose="020F0502020204030204" pitchFamily="34" charset="0"/>
              </a:rPr>
              <a:t>Saint John </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NB</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can access to </a:t>
            </a:r>
            <a:r>
              <a:rPr lang="en-US" b="1" dirty="0">
                <a:latin typeface="Calibri" panose="020F0502020204030204" pitchFamily="34" charset="0"/>
                <a:cs typeface="Calibri" panose="020F0502020204030204" pitchFamily="34" charset="0"/>
              </a:rPr>
              <a:t>$145 M </a:t>
            </a:r>
            <a:r>
              <a:rPr lang="en-US" dirty="0">
                <a:latin typeface="Calibri" panose="020F0502020204030204" pitchFamily="34" charset="0"/>
                <a:cs typeface="Calibri" panose="020F0502020204030204" pitchFamily="34" charset="0"/>
              </a:rPr>
              <a:t>over 5 years towards protecting critical infrastructure from </a:t>
            </a:r>
            <a:r>
              <a:rPr lang="en-US" b="1" dirty="0">
                <a:latin typeface="Calibri" panose="020F0502020204030204" pitchFamily="34" charset="0"/>
                <a:cs typeface="Calibri" panose="020F0502020204030204" pitchFamily="34" charset="0"/>
              </a:rPr>
              <a:t>cyber </a:t>
            </a:r>
            <a:r>
              <a:rPr lang="en-US" dirty="0">
                <a:latin typeface="Calibri" panose="020F0502020204030204" pitchFamily="34" charset="0"/>
                <a:cs typeface="Calibri" panose="020F0502020204030204" pitchFamily="34" charset="0"/>
              </a:rPr>
              <a:t>threats</a:t>
            </a:r>
            <a:endParaRPr lang="en-CA"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400" b="1" dirty="0">
                <a:solidFill>
                  <a:schemeClr val="accent5">
                    <a:lumMod val="75000"/>
                  </a:schemeClr>
                </a:solidFill>
                <a:latin typeface="Calibri" panose="020F0502020204030204" pitchFamily="34" charset="0"/>
                <a:cs typeface="Calibri" panose="020F0502020204030204" pitchFamily="34" charset="0"/>
              </a:rPr>
              <a:t>NRC</a:t>
            </a:r>
            <a:r>
              <a:rPr lang="en-CA"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Institute for Information Technology at </a:t>
            </a:r>
            <a:r>
              <a:rPr lang="en-US" b="1" dirty="0">
                <a:latin typeface="Calibri" panose="020F0502020204030204" pitchFamily="34" charset="0"/>
                <a:cs typeface="Calibri" panose="020F0502020204030204" pitchFamily="34" charset="0"/>
              </a:rPr>
              <a:t>UNB</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in Fredericton </a:t>
            </a:r>
            <a:r>
              <a:rPr lang="en-US" dirty="0">
                <a:latin typeface="Calibri" panose="020F0502020204030204" pitchFamily="34" charset="0"/>
                <a:cs typeface="Calibri" panose="020F0502020204030204" pitchFamily="34" charset="0"/>
              </a:rPr>
              <a:t>and digital technologies research facilities in </a:t>
            </a:r>
            <a:r>
              <a:rPr lang="en-US" b="1" dirty="0">
                <a:latin typeface="Calibri" panose="020F0502020204030204" pitchFamily="34" charset="0"/>
                <a:cs typeface="Calibri" panose="020F0502020204030204" pitchFamily="34" charset="0"/>
              </a:rPr>
              <a:t>Moncton</a:t>
            </a:r>
            <a:endParaRPr lang="en-CA"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CA" sz="2400" b="1" dirty="0">
                <a:solidFill>
                  <a:schemeClr val="accent5">
                    <a:lumMod val="75000"/>
                  </a:schemeClr>
                </a:solidFill>
                <a:latin typeface="Calibri" panose="020F0502020204030204" pitchFamily="34" charset="0"/>
                <a:cs typeface="Calibri" panose="020F0502020204030204" pitchFamily="34" charset="0"/>
              </a:rPr>
              <a:t>DFO, ECCC and AAFC </a:t>
            </a:r>
            <a:r>
              <a:rPr lang="en-CA" dirty="0">
                <a:latin typeface="Calibri" panose="020F0502020204030204" pitchFamily="34" charset="0"/>
                <a:cs typeface="Calibri" panose="020F0502020204030204" pitchFamily="34" charset="0"/>
              </a:rPr>
              <a:t>have research facilities across NB</a:t>
            </a:r>
          </a:p>
          <a:p>
            <a:r>
              <a:rPr lang="en-CA" sz="2400" b="1" dirty="0">
                <a:solidFill>
                  <a:srgbClr val="FF0000"/>
                </a:solidFill>
                <a:latin typeface="Calibri" panose="020F0502020204030204" pitchFamily="34" charset="0"/>
                <a:cs typeface="Calibri" panose="020F0502020204030204" pitchFamily="34" charset="0"/>
              </a:rPr>
              <a:t>Regional Development Agencies</a:t>
            </a:r>
          </a:p>
          <a:p>
            <a:pPr marL="342900" indent="-342900">
              <a:buFont typeface="Arial" panose="020B0604020202020204" pitchFamily="34" charset="0"/>
              <a:buChar char="•"/>
            </a:pPr>
            <a:r>
              <a:rPr lang="en-CA" sz="2400" b="1" dirty="0">
                <a:solidFill>
                  <a:schemeClr val="accent5">
                    <a:lumMod val="75000"/>
                  </a:schemeClr>
                </a:solidFill>
                <a:latin typeface="Calibri" panose="020F0502020204030204" pitchFamily="34" charset="0"/>
                <a:cs typeface="Calibri" panose="020F0502020204030204" pitchFamily="34" charset="0"/>
              </a:rPr>
              <a:t>ACOA</a:t>
            </a:r>
            <a:r>
              <a:rPr lang="en-CA" dirty="0">
                <a:latin typeface="Calibri" panose="020F0502020204030204" pitchFamily="34" charset="0"/>
                <a:cs typeface="Calibri" panose="020F0502020204030204" pitchFamily="34" charset="0"/>
              </a:rPr>
              <a:t> provided </a:t>
            </a:r>
            <a:r>
              <a:rPr lang="en-US" b="1" dirty="0">
                <a:latin typeface="Calibri" panose="020F0502020204030204" pitchFamily="34" charset="0"/>
                <a:cs typeface="Calibri" panose="020F0502020204030204" pitchFamily="34" charset="0"/>
              </a:rPr>
              <a:t>$92 M </a:t>
            </a:r>
            <a:r>
              <a:rPr lang="en-US" dirty="0">
                <a:latin typeface="Calibri" panose="020F0502020204030204" pitchFamily="34" charset="0"/>
                <a:cs typeface="Calibri" panose="020F0502020204030204" pitchFamily="34" charset="0"/>
              </a:rPr>
              <a:t>in assistance to NB economic projects in 2018-19</a:t>
            </a:r>
          </a:p>
          <a:p>
            <a:r>
              <a:rPr lang="en-CA" sz="2400" b="1" dirty="0">
                <a:solidFill>
                  <a:srgbClr val="FF0000"/>
                </a:solidFill>
                <a:latin typeface="Calibri" panose="020F0502020204030204" pitchFamily="34" charset="0"/>
                <a:cs typeface="Calibri" panose="020F0502020204030204" pitchFamily="34" charset="0"/>
              </a:rPr>
              <a:t>Federal Granting Councils </a:t>
            </a:r>
          </a:p>
          <a:p>
            <a:pPr marL="342900" indent="-342900">
              <a:buFont typeface="Arial" panose="020B0604020202020204" pitchFamily="34" charset="0"/>
              <a:buChar char="•"/>
            </a:pPr>
            <a:r>
              <a:rPr lang="en-CA" sz="2400" b="1" dirty="0">
                <a:solidFill>
                  <a:schemeClr val="accent5">
                    <a:lumMod val="75000"/>
                  </a:schemeClr>
                </a:solidFill>
                <a:latin typeface="Calibri" panose="020F0502020204030204" pitchFamily="34" charset="0"/>
                <a:cs typeface="Calibri" panose="020F0502020204030204" pitchFamily="34" charset="0"/>
              </a:rPr>
              <a:t>Tri-Councils </a:t>
            </a:r>
            <a:r>
              <a:rPr lang="en-US" dirty="0">
                <a:latin typeface="Calibri" panose="020F0502020204030204" pitchFamily="34" charset="0"/>
                <a:cs typeface="Calibri" panose="020F0502020204030204" pitchFamily="34" charset="0"/>
              </a:rPr>
              <a:t>provided $17.6 M, or </a:t>
            </a:r>
            <a:r>
              <a:rPr lang="en-US" b="1" dirty="0">
                <a:latin typeface="Calibri" panose="020F0502020204030204" pitchFamily="34" charset="0"/>
                <a:cs typeface="Calibri" panose="020F0502020204030204" pitchFamily="34" charset="0"/>
              </a:rPr>
              <a:t>only</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0.8%</a:t>
            </a:r>
            <a:r>
              <a:rPr lang="en-US" dirty="0">
                <a:latin typeface="Calibri" panose="020F0502020204030204" pitchFamily="34" charset="0"/>
                <a:cs typeface="Calibri" panose="020F0502020204030204" pitchFamily="34" charset="0"/>
              </a:rPr>
              <a:t> of total Canadian grant money ($2.2 B) to NB in 2017/18 </a:t>
            </a:r>
            <a:endParaRPr lang="en-CA"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CA" dirty="0">
                <a:latin typeface="Calibri" panose="020F0502020204030204" pitchFamily="34" charset="0"/>
                <a:cs typeface="Calibri" panose="020F0502020204030204" pitchFamily="34" charset="0"/>
              </a:rPr>
              <a:t>NSERC:</a:t>
            </a:r>
            <a:r>
              <a:rPr lang="en-CA" b="1" dirty="0">
                <a:latin typeface="Calibri" panose="020F0502020204030204" pitchFamily="34" charset="0"/>
                <a:cs typeface="Calibri" panose="020F0502020204030204" pitchFamily="34" charset="0"/>
              </a:rPr>
              <a:t> $11.6 M </a:t>
            </a:r>
            <a:r>
              <a:rPr lang="en-CA" i="1" dirty="0">
                <a:latin typeface="Calibri" panose="020F0502020204030204" pitchFamily="34" charset="0"/>
                <a:cs typeface="Calibri" panose="020F0502020204030204" pitchFamily="34" charset="0"/>
              </a:rPr>
              <a:t>(has been declining since FY 2011-12) </a:t>
            </a:r>
            <a:r>
              <a:rPr lang="en-CA" b="1" dirty="0">
                <a:latin typeface="Calibri" panose="020F0502020204030204" pitchFamily="34" charset="0"/>
                <a:cs typeface="Calibri" panose="020F0502020204030204" pitchFamily="34" charset="0"/>
              </a:rPr>
              <a:t>; </a:t>
            </a:r>
            <a:r>
              <a:rPr lang="en-CA" dirty="0">
                <a:latin typeface="Calibri" panose="020F0502020204030204" pitchFamily="34" charset="0"/>
                <a:cs typeface="Calibri" panose="020F0502020204030204" pitchFamily="34" charset="0"/>
              </a:rPr>
              <a:t>SSHRC: </a:t>
            </a:r>
            <a:r>
              <a:rPr lang="en-CA" b="1" dirty="0">
                <a:latin typeface="Calibri" panose="020F0502020204030204" pitchFamily="34" charset="0"/>
                <a:cs typeface="Calibri" panose="020F0502020204030204" pitchFamily="34" charset="0"/>
              </a:rPr>
              <a:t>$4 M ; </a:t>
            </a:r>
            <a:r>
              <a:rPr lang="en-CA" dirty="0">
                <a:latin typeface="Calibri" panose="020F0502020204030204" pitchFamily="34" charset="0"/>
                <a:cs typeface="Calibri" panose="020F0502020204030204" pitchFamily="34" charset="0"/>
              </a:rPr>
              <a:t>CIHR: </a:t>
            </a:r>
            <a:r>
              <a:rPr lang="en-CA" b="1" dirty="0">
                <a:latin typeface="Calibri" panose="020F0502020204030204" pitchFamily="34" charset="0"/>
                <a:cs typeface="Calibri" panose="020F0502020204030204" pitchFamily="34" charset="0"/>
              </a:rPr>
              <a:t>$2 M </a:t>
            </a:r>
          </a:p>
          <a:p>
            <a:pPr marL="800100"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Canada Research Chairs Program: </a:t>
            </a:r>
            <a:r>
              <a:rPr lang="en-US" b="1" dirty="0">
                <a:latin typeface="Calibri" panose="020F0502020204030204" pitchFamily="34" charset="0"/>
                <a:cs typeface="Calibri" panose="020F0502020204030204" pitchFamily="34" charset="0"/>
              </a:rPr>
              <a:t>1,614</a:t>
            </a:r>
            <a:r>
              <a:rPr lang="en-US" dirty="0">
                <a:latin typeface="Calibri" panose="020F0502020204030204" pitchFamily="34" charset="0"/>
                <a:cs typeface="Calibri" panose="020F0502020204030204" pitchFamily="34" charset="0"/>
              </a:rPr>
              <a:t> positions in CA, </a:t>
            </a:r>
            <a:r>
              <a:rPr lang="en-US" b="1" dirty="0">
                <a:latin typeface="Calibri" panose="020F0502020204030204" pitchFamily="34" charset="0"/>
                <a:cs typeface="Calibri" panose="020F0502020204030204" pitchFamily="34" charset="0"/>
              </a:rPr>
              <a:t>only 17 </a:t>
            </a:r>
            <a:r>
              <a:rPr lang="en-US" dirty="0">
                <a:latin typeface="Calibri" panose="020F0502020204030204" pitchFamily="34" charset="0"/>
                <a:cs typeface="Calibri" panose="020F0502020204030204" pitchFamily="34" charset="0"/>
              </a:rPr>
              <a:t>are in NB (</a:t>
            </a:r>
            <a:r>
              <a:rPr lang="en-US" b="1" dirty="0">
                <a:latin typeface="Calibri" panose="020F0502020204030204" pitchFamily="34" charset="0"/>
                <a:cs typeface="Calibri" panose="020F0502020204030204" pitchFamily="34" charset="0"/>
              </a:rPr>
              <a:t>11</a:t>
            </a:r>
            <a:r>
              <a:rPr lang="en-US" dirty="0">
                <a:latin typeface="Calibri" panose="020F0502020204030204" pitchFamily="34" charset="0"/>
                <a:cs typeface="Calibri" panose="020F0502020204030204" pitchFamily="34" charset="0"/>
              </a:rPr>
              <a:t> are at the </a:t>
            </a:r>
            <a:r>
              <a:rPr lang="en-US" b="1" dirty="0">
                <a:latin typeface="Calibri" panose="020F0502020204030204" pitchFamily="34" charset="0"/>
                <a:cs typeface="Calibri" panose="020F0502020204030204" pitchFamily="34" charset="0"/>
              </a:rPr>
              <a:t>UNB</a:t>
            </a:r>
            <a:r>
              <a:rPr lang="en-US" dirty="0">
                <a:latin typeface="Calibri" panose="020F0502020204030204" pitchFamily="34" charset="0"/>
                <a:cs typeface="Calibri" panose="020F0502020204030204" pitchFamily="34" charset="0"/>
              </a:rPr>
              <a:t>)</a:t>
            </a:r>
          </a:p>
          <a:p>
            <a:pPr marL="800100" lvl="1" indent="-342900">
              <a:buFont typeface="Arial" panose="020B0604020202020204" pitchFamily="34" charset="0"/>
              <a:buChar char="•"/>
            </a:pPr>
            <a:endParaRPr lang="en-CA"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6894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F0A4-E6BD-475B-BD65-26D8D088889A}"/>
              </a:ext>
            </a:extLst>
          </p:cNvPr>
          <p:cNvSpPr>
            <a:spLocks noGrp="1"/>
          </p:cNvSpPr>
          <p:nvPr>
            <p:ph type="ctrTitle"/>
          </p:nvPr>
        </p:nvSpPr>
        <p:spPr>
          <a:xfrm>
            <a:off x="1524000" y="3068945"/>
            <a:ext cx="9144000" cy="720110"/>
          </a:xfrm>
        </p:spPr>
        <p:txBody>
          <a:bodyPr anchor="ctr"/>
          <a:lstStyle/>
          <a:p>
            <a:r>
              <a:rPr lang="en-CA" sz="5000" b="1" dirty="0"/>
              <a:t>Higher Education</a:t>
            </a:r>
          </a:p>
        </p:txBody>
      </p:sp>
    </p:spTree>
    <p:extLst>
      <p:ext uri="{BB962C8B-B14F-4D97-AF65-F5344CB8AC3E}">
        <p14:creationId xmlns:p14="http://schemas.microsoft.com/office/powerpoint/2010/main" val="3435957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9D6A5-ADEA-464C-881A-5EB1D5E1FD68}"/>
              </a:ext>
            </a:extLst>
          </p:cNvPr>
          <p:cNvSpPr>
            <a:spLocks noGrp="1"/>
          </p:cNvSpPr>
          <p:nvPr>
            <p:ph type="body" idx="1"/>
          </p:nvPr>
        </p:nvSpPr>
        <p:spPr>
          <a:xfrm>
            <a:off x="838199" y="578958"/>
            <a:ext cx="10898171" cy="3138280"/>
          </a:xfrm>
        </p:spPr>
        <p:txBody>
          <a:bodyPr/>
          <a:lstStyle/>
          <a:p>
            <a:pPr>
              <a:buSzPct val="100000"/>
            </a:pPr>
            <a:r>
              <a:rPr lang="en-CA" sz="2400" dirty="0"/>
              <a:t>New Brunswick has</a:t>
            </a:r>
            <a:r>
              <a:rPr lang="en-CA" sz="2400" b="1" dirty="0"/>
              <a:t> 9 </a:t>
            </a:r>
            <a:r>
              <a:rPr lang="en-CA" sz="2400" dirty="0"/>
              <a:t>major universities and </a:t>
            </a:r>
            <a:r>
              <a:rPr lang="en-CA" sz="2400" b="1" dirty="0"/>
              <a:t>5</a:t>
            </a:r>
            <a:r>
              <a:rPr lang="en-CA" sz="2400" dirty="0"/>
              <a:t> major colleges</a:t>
            </a:r>
            <a:endParaRPr lang="en-US" sz="2000" dirty="0"/>
          </a:p>
          <a:p>
            <a:pPr marL="419100" indent="-342900">
              <a:buSzPct val="100000"/>
            </a:pPr>
            <a:r>
              <a:rPr lang="en-US" sz="2400" dirty="0"/>
              <a:t>In New Brunswick in 2016-17, there were </a:t>
            </a:r>
            <a:r>
              <a:rPr lang="en-US" sz="2400" b="1" dirty="0"/>
              <a:t>27,350</a:t>
            </a:r>
            <a:r>
              <a:rPr lang="en-US" sz="2400" dirty="0"/>
              <a:t> post-secondary students studying (about 1.3% of Canada’s total)</a:t>
            </a:r>
            <a:endParaRPr lang="en-US" dirty="0"/>
          </a:p>
          <a:p>
            <a:pPr marL="876300" lvl="1" indent="-342900">
              <a:buSzPct val="100000"/>
            </a:pPr>
            <a:r>
              <a:rPr lang="en-US" sz="2000" b="1" dirty="0"/>
              <a:t>19,430 </a:t>
            </a:r>
            <a:r>
              <a:rPr lang="en-US" sz="2000" dirty="0"/>
              <a:t>at universities</a:t>
            </a:r>
          </a:p>
          <a:p>
            <a:pPr marL="876300" lvl="1" indent="-342900">
              <a:buSzPct val="100000"/>
            </a:pPr>
            <a:r>
              <a:rPr lang="en-US" sz="2000" b="1" dirty="0"/>
              <a:t>7,920 </a:t>
            </a:r>
            <a:r>
              <a:rPr lang="en-US" sz="2000" dirty="0"/>
              <a:t>at colleges</a:t>
            </a:r>
          </a:p>
          <a:p>
            <a:pPr marL="876300" lvl="1" indent="-342900">
              <a:buSzPct val="100000"/>
            </a:pPr>
            <a:r>
              <a:rPr lang="en-US" sz="2000" b="1" dirty="0"/>
              <a:t>24,050</a:t>
            </a:r>
            <a:r>
              <a:rPr lang="en-US" sz="2000" dirty="0"/>
              <a:t> were Canadian; </a:t>
            </a:r>
            <a:r>
              <a:rPr lang="en-US" sz="2000" b="1" dirty="0"/>
              <a:t>3,300 </a:t>
            </a:r>
            <a:r>
              <a:rPr lang="en-US" sz="2000" dirty="0"/>
              <a:t>were international students</a:t>
            </a:r>
          </a:p>
          <a:p>
            <a:endParaRPr lang="en-CA" sz="2400" dirty="0"/>
          </a:p>
          <a:p>
            <a:endParaRPr lang="en-CA" sz="2400" dirty="0"/>
          </a:p>
          <a:p>
            <a:endParaRPr lang="en-CA" sz="2400" dirty="0"/>
          </a:p>
          <a:p>
            <a:endParaRPr lang="en-CA" sz="2400" dirty="0"/>
          </a:p>
          <a:p>
            <a:pPr marL="50800" indent="0">
              <a:buNone/>
            </a:pPr>
            <a:r>
              <a:rPr lang="en-CA" sz="2400" dirty="0"/>
              <a:t> </a:t>
            </a:r>
          </a:p>
          <a:p>
            <a:pPr marL="50800" indent="0">
              <a:buNone/>
            </a:pPr>
            <a:endParaRPr lang="en-CA" sz="2400" dirty="0"/>
          </a:p>
          <a:p>
            <a:endParaRPr lang="en-CA" sz="2400" dirty="0"/>
          </a:p>
        </p:txBody>
      </p:sp>
      <p:sp>
        <p:nvSpPr>
          <p:cNvPr id="3" name="Text Placeholder 2">
            <a:extLst>
              <a:ext uri="{FF2B5EF4-FFF2-40B4-BE49-F238E27FC236}">
                <a16:creationId xmlns:a16="http://schemas.microsoft.com/office/drawing/2014/main" id="{999D8F21-8B4F-4F43-8DA3-7AA6DED570C6}"/>
              </a:ext>
            </a:extLst>
          </p:cNvPr>
          <p:cNvSpPr>
            <a:spLocks noGrp="1"/>
          </p:cNvSpPr>
          <p:nvPr>
            <p:ph type="body" idx="2"/>
          </p:nvPr>
        </p:nvSpPr>
        <p:spPr>
          <a:xfrm>
            <a:off x="0" y="0"/>
            <a:ext cx="12191998" cy="693964"/>
          </a:xfrm>
        </p:spPr>
        <p:txBody>
          <a:bodyPr/>
          <a:lstStyle/>
          <a:p>
            <a:r>
              <a:rPr lang="en-CA" dirty="0"/>
              <a:t>	Higher Education Overview</a:t>
            </a:r>
          </a:p>
        </p:txBody>
      </p:sp>
      <p:sp>
        <p:nvSpPr>
          <p:cNvPr id="4" name="TextBox 3">
            <a:extLst>
              <a:ext uri="{FF2B5EF4-FFF2-40B4-BE49-F238E27FC236}">
                <a16:creationId xmlns:a16="http://schemas.microsoft.com/office/drawing/2014/main" id="{374AE273-3250-4D87-BCE6-0EDC0EBEB89B}"/>
              </a:ext>
            </a:extLst>
          </p:cNvPr>
          <p:cNvSpPr txBox="1"/>
          <p:nvPr/>
        </p:nvSpPr>
        <p:spPr>
          <a:xfrm>
            <a:off x="1" y="6329130"/>
            <a:ext cx="2903455"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Source: Statistics Canada</a:t>
            </a:r>
          </a:p>
        </p:txBody>
      </p:sp>
      <p:sp>
        <p:nvSpPr>
          <p:cNvPr id="5" name="Right Brace 4">
            <a:extLst>
              <a:ext uri="{FF2B5EF4-FFF2-40B4-BE49-F238E27FC236}">
                <a16:creationId xmlns:a16="http://schemas.microsoft.com/office/drawing/2014/main" id="{7AD91211-290F-4E88-8A6A-BED3D1096A60}"/>
              </a:ext>
            </a:extLst>
          </p:cNvPr>
          <p:cNvSpPr/>
          <p:nvPr/>
        </p:nvSpPr>
        <p:spPr>
          <a:xfrm>
            <a:off x="4325060" y="1937006"/>
            <a:ext cx="122548" cy="5561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564EBC47-EBA0-4BA0-978B-65D740F32AC6}"/>
              </a:ext>
            </a:extLst>
          </p:cNvPr>
          <p:cNvSpPr txBox="1"/>
          <p:nvPr/>
        </p:nvSpPr>
        <p:spPr>
          <a:xfrm>
            <a:off x="4553351" y="2030430"/>
            <a:ext cx="5312619"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8,175 </a:t>
            </a:r>
            <a:r>
              <a:rPr lang="en-US" dirty="0">
                <a:latin typeface="Calibri" panose="020F0502020204030204" pitchFamily="34" charset="0"/>
                <a:cs typeface="Calibri" panose="020F0502020204030204" pitchFamily="34" charset="0"/>
              </a:rPr>
              <a:t>graduated in 2016 (1.5% of Canada’s total)</a:t>
            </a:r>
            <a:endParaRPr lang="en-CA"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380FC9A-44F8-4C2F-8B1E-D7802959D957}"/>
              </a:ext>
            </a:extLst>
          </p:cNvPr>
          <p:cNvPicPr>
            <a:picLocks noChangeAspect="1"/>
          </p:cNvPicPr>
          <p:nvPr/>
        </p:nvPicPr>
        <p:blipFill>
          <a:blip r:embed="rId2"/>
          <a:stretch>
            <a:fillRect/>
          </a:stretch>
        </p:blipFill>
        <p:spPr>
          <a:xfrm>
            <a:off x="2101944" y="4146939"/>
            <a:ext cx="3994055" cy="2300525"/>
          </a:xfrm>
          <a:prstGeom prst="rect">
            <a:avLst/>
          </a:prstGeom>
        </p:spPr>
      </p:pic>
      <p:pic>
        <p:nvPicPr>
          <p:cNvPr id="10" name="Picture 9">
            <a:extLst>
              <a:ext uri="{FF2B5EF4-FFF2-40B4-BE49-F238E27FC236}">
                <a16:creationId xmlns:a16="http://schemas.microsoft.com/office/drawing/2014/main" id="{D5854F25-5B83-4DD1-83BE-DD4C990F6F20}"/>
              </a:ext>
            </a:extLst>
          </p:cNvPr>
          <p:cNvPicPr>
            <a:picLocks noChangeAspect="1"/>
          </p:cNvPicPr>
          <p:nvPr/>
        </p:nvPicPr>
        <p:blipFill>
          <a:blip r:embed="rId3"/>
          <a:stretch>
            <a:fillRect/>
          </a:stretch>
        </p:blipFill>
        <p:spPr>
          <a:xfrm>
            <a:off x="6095999" y="4146939"/>
            <a:ext cx="3994056" cy="2300525"/>
          </a:xfrm>
          <a:prstGeom prst="rect">
            <a:avLst/>
          </a:prstGeom>
        </p:spPr>
      </p:pic>
      <p:sp>
        <p:nvSpPr>
          <p:cNvPr id="11" name="Text Placeholder 1">
            <a:extLst>
              <a:ext uri="{FF2B5EF4-FFF2-40B4-BE49-F238E27FC236}">
                <a16:creationId xmlns:a16="http://schemas.microsoft.com/office/drawing/2014/main" id="{342904D0-ED8A-4CE4-A27F-60696CD75F68}"/>
              </a:ext>
            </a:extLst>
          </p:cNvPr>
          <p:cNvSpPr txBox="1">
            <a:spLocks/>
          </p:cNvSpPr>
          <p:nvPr/>
        </p:nvSpPr>
        <p:spPr>
          <a:xfrm>
            <a:off x="838198" y="2867828"/>
            <a:ext cx="10432775" cy="1199599"/>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ct val="100000"/>
            </a:pPr>
            <a:r>
              <a:rPr lang="en-CA" sz="2400" kern="0" dirty="0"/>
              <a:t>In 2016, Higher Education in NB performed only </a:t>
            </a:r>
            <a:r>
              <a:rPr lang="en-CA" sz="2400" b="1" kern="0" dirty="0"/>
              <a:t>$187 M </a:t>
            </a:r>
            <a:r>
              <a:rPr lang="en-CA" sz="2400" kern="0" dirty="0"/>
              <a:t>in R&amp;D. It ranked</a:t>
            </a:r>
          </a:p>
          <a:p>
            <a:pPr lvl="1">
              <a:buSzPct val="100000"/>
            </a:pPr>
            <a:r>
              <a:rPr lang="en-CA" sz="2000" kern="0" dirty="0"/>
              <a:t>Canada’s </a:t>
            </a:r>
            <a:r>
              <a:rPr lang="en-CA" sz="2000" b="1" kern="0" dirty="0"/>
              <a:t>2</a:t>
            </a:r>
            <a:r>
              <a:rPr lang="en-CA" sz="2000" b="1" kern="0" baseline="30000" dirty="0"/>
              <a:t>nd</a:t>
            </a:r>
            <a:r>
              <a:rPr lang="en-CA" sz="2000" b="1" kern="0" dirty="0"/>
              <a:t> lowest (9/10) </a:t>
            </a:r>
            <a:r>
              <a:rPr lang="en-CA" sz="2000" kern="0" dirty="0"/>
              <a:t>provincial performer, ahead only of PEI</a:t>
            </a:r>
          </a:p>
          <a:p>
            <a:pPr lvl="1">
              <a:buSzPct val="100000"/>
            </a:pPr>
            <a:r>
              <a:rPr lang="en-CA" sz="2000" b="1" kern="0" dirty="0"/>
              <a:t>Last</a:t>
            </a:r>
            <a:r>
              <a:rPr lang="en-CA" sz="2000" kern="0" dirty="0"/>
              <a:t> in Higher Education R&amp;D per capita by province</a:t>
            </a:r>
          </a:p>
          <a:p>
            <a:pPr lvl="1">
              <a:buSzPct val="100000"/>
            </a:pPr>
            <a:endParaRPr lang="en-CA" sz="2000" kern="0" dirty="0"/>
          </a:p>
        </p:txBody>
      </p:sp>
    </p:spTree>
    <p:extLst>
      <p:ext uri="{BB962C8B-B14F-4D97-AF65-F5344CB8AC3E}">
        <p14:creationId xmlns:p14="http://schemas.microsoft.com/office/powerpoint/2010/main" val="101489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9E7631-757B-410B-B089-EB231BBD7B63}"/>
              </a:ext>
            </a:extLst>
          </p:cNvPr>
          <p:cNvSpPr>
            <a:spLocks noGrp="1"/>
          </p:cNvSpPr>
          <p:nvPr>
            <p:ph type="body" idx="1"/>
          </p:nvPr>
        </p:nvSpPr>
        <p:spPr>
          <a:xfrm>
            <a:off x="0" y="0"/>
            <a:ext cx="12192000" cy="693964"/>
          </a:xfrm>
        </p:spPr>
        <p:txBody>
          <a:bodyPr/>
          <a:lstStyle/>
          <a:p>
            <a:pPr marL="50800" indent="0">
              <a:buNone/>
            </a:pPr>
            <a:r>
              <a:rPr lang="en-CA" b="1" dirty="0">
                <a:solidFill>
                  <a:srgbClr val="0070C0"/>
                </a:solidFill>
              </a:rPr>
              <a:t>	UNB: Contribution to Provincial and Atlantic Canada HERD</a:t>
            </a:r>
          </a:p>
          <a:p>
            <a:endParaRPr lang="en-CA" b="1" dirty="0">
              <a:solidFill>
                <a:srgbClr val="0070C0"/>
              </a:solidFill>
            </a:endParaRPr>
          </a:p>
        </p:txBody>
      </p:sp>
      <p:sp>
        <p:nvSpPr>
          <p:cNvPr id="8" name="TextBox 7">
            <a:extLst>
              <a:ext uri="{FF2B5EF4-FFF2-40B4-BE49-F238E27FC236}">
                <a16:creationId xmlns:a16="http://schemas.microsoft.com/office/drawing/2014/main" id="{D4FA52ED-8457-B049-BA18-6D9FD508F2DE}"/>
              </a:ext>
            </a:extLst>
          </p:cNvPr>
          <p:cNvSpPr txBox="1"/>
          <p:nvPr/>
        </p:nvSpPr>
        <p:spPr>
          <a:xfrm>
            <a:off x="0" y="6454853"/>
            <a:ext cx="12192000"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Source: CAUBO, </a:t>
            </a:r>
            <a:r>
              <a:rPr lang="en-US" sz="1200" dirty="0">
                <a:latin typeface="Calibri" panose="020F0502020204030204" pitchFamily="34" charset="0"/>
                <a:cs typeface="Calibri" panose="020F0502020204030204" pitchFamily="34" charset="0"/>
              </a:rPr>
              <a:t>Financial Information on Universities and Colleges, </a:t>
            </a:r>
            <a:r>
              <a:rPr lang="en-CA" sz="1200" dirty="0">
                <a:latin typeface="Calibri" panose="020F0502020204030204" pitchFamily="34" charset="0"/>
                <a:cs typeface="Calibri" panose="020F0502020204030204" pitchFamily="34" charset="0"/>
              </a:rPr>
              <a:t>2016-17 Fiscal Year (most up to date)</a:t>
            </a:r>
          </a:p>
        </p:txBody>
      </p:sp>
      <p:pic>
        <p:nvPicPr>
          <p:cNvPr id="6" name="Picture 5">
            <a:extLst>
              <a:ext uri="{FF2B5EF4-FFF2-40B4-BE49-F238E27FC236}">
                <a16:creationId xmlns:a16="http://schemas.microsoft.com/office/drawing/2014/main" id="{D81BB614-3F22-4A3E-BE9A-83065D7FC54A}"/>
              </a:ext>
            </a:extLst>
          </p:cNvPr>
          <p:cNvPicPr>
            <a:picLocks noChangeAspect="1"/>
          </p:cNvPicPr>
          <p:nvPr/>
        </p:nvPicPr>
        <p:blipFill>
          <a:blip r:embed="rId2"/>
          <a:stretch>
            <a:fillRect/>
          </a:stretch>
        </p:blipFill>
        <p:spPr>
          <a:xfrm>
            <a:off x="6843481" y="3252286"/>
            <a:ext cx="4730482" cy="3341066"/>
          </a:xfrm>
          <a:prstGeom prst="rect">
            <a:avLst/>
          </a:prstGeom>
        </p:spPr>
      </p:pic>
      <p:sp>
        <p:nvSpPr>
          <p:cNvPr id="9" name="Text Placeholder 1">
            <a:extLst>
              <a:ext uri="{FF2B5EF4-FFF2-40B4-BE49-F238E27FC236}">
                <a16:creationId xmlns:a16="http://schemas.microsoft.com/office/drawing/2014/main" id="{C4804E19-D308-4425-AD4A-02EAB9C63889}"/>
              </a:ext>
            </a:extLst>
          </p:cNvPr>
          <p:cNvSpPr txBox="1">
            <a:spLocks/>
          </p:cNvSpPr>
          <p:nvPr/>
        </p:nvSpPr>
        <p:spPr>
          <a:xfrm>
            <a:off x="5895959" y="693115"/>
            <a:ext cx="6158426" cy="259622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ct val="100000"/>
            </a:pPr>
            <a:r>
              <a:rPr lang="en-CA" sz="2000" kern="0" dirty="0"/>
              <a:t>UNB contributes </a:t>
            </a:r>
            <a:r>
              <a:rPr lang="en-CA" sz="2000" b="1" kern="0" dirty="0"/>
              <a:t>11%</a:t>
            </a:r>
            <a:r>
              <a:rPr lang="en-CA" sz="2000" kern="0" dirty="0"/>
              <a:t> of Atlantic Canada’s sponsored research</a:t>
            </a:r>
          </a:p>
          <a:p>
            <a:pPr>
              <a:buSzPct val="100000"/>
            </a:pPr>
            <a:r>
              <a:rPr lang="en-CA" sz="2000" kern="0" dirty="0"/>
              <a:t>This makes UNB the </a:t>
            </a:r>
            <a:r>
              <a:rPr lang="en-CA" sz="2000" b="1" kern="0" dirty="0"/>
              <a:t>third largest</a:t>
            </a:r>
            <a:r>
              <a:rPr lang="en-CA" sz="2000" kern="0" dirty="0"/>
              <a:t> contributor to sponsored research in Atlantic Canada, only behind the universities of Dalhousie ($145.2 M, 41% of total Atlantic sponsored research) and Memorial ($111.8 M, 32% of Atlantic sponsored research)</a:t>
            </a:r>
          </a:p>
        </p:txBody>
      </p:sp>
      <p:pic>
        <p:nvPicPr>
          <p:cNvPr id="10" name="Picture 9">
            <a:extLst>
              <a:ext uri="{FF2B5EF4-FFF2-40B4-BE49-F238E27FC236}">
                <a16:creationId xmlns:a16="http://schemas.microsoft.com/office/drawing/2014/main" id="{7E838F4E-2098-4F30-8CE0-4BEECB2AF7A1}"/>
              </a:ext>
            </a:extLst>
          </p:cNvPr>
          <p:cNvPicPr>
            <a:picLocks noChangeAspect="1"/>
          </p:cNvPicPr>
          <p:nvPr/>
        </p:nvPicPr>
        <p:blipFill>
          <a:blip r:embed="rId3"/>
          <a:stretch>
            <a:fillRect/>
          </a:stretch>
        </p:blipFill>
        <p:spPr>
          <a:xfrm>
            <a:off x="402514" y="2779970"/>
            <a:ext cx="5272728" cy="3674883"/>
          </a:xfrm>
          <a:prstGeom prst="rect">
            <a:avLst/>
          </a:prstGeom>
        </p:spPr>
      </p:pic>
      <p:sp>
        <p:nvSpPr>
          <p:cNvPr id="11" name="Text Placeholder 1">
            <a:extLst>
              <a:ext uri="{FF2B5EF4-FFF2-40B4-BE49-F238E27FC236}">
                <a16:creationId xmlns:a16="http://schemas.microsoft.com/office/drawing/2014/main" id="{F1F7CBFA-21A1-4E91-972A-812CD1FF1059}"/>
              </a:ext>
            </a:extLst>
          </p:cNvPr>
          <p:cNvSpPr txBox="1">
            <a:spLocks/>
          </p:cNvSpPr>
          <p:nvPr/>
        </p:nvSpPr>
        <p:spPr>
          <a:xfrm>
            <a:off x="402513" y="693115"/>
            <a:ext cx="5272729" cy="193081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ct val="100000"/>
            </a:pPr>
            <a:r>
              <a:rPr lang="en-CA" sz="2400" kern="0" dirty="0"/>
              <a:t>UNB is the leader in </a:t>
            </a:r>
            <a:r>
              <a:rPr lang="en-CA" sz="2400" b="1" kern="0" dirty="0"/>
              <a:t>sponsored research </a:t>
            </a:r>
            <a:r>
              <a:rPr lang="en-CA" sz="2400" kern="0" dirty="0"/>
              <a:t>in NB</a:t>
            </a:r>
          </a:p>
          <a:p>
            <a:pPr>
              <a:buSzPct val="100000"/>
            </a:pPr>
            <a:r>
              <a:rPr lang="en-CA" sz="2400" kern="0" dirty="0"/>
              <a:t>The University of New Brunswick performs $39 M of the total $55.9 M sponsored research in NB </a:t>
            </a:r>
            <a:r>
              <a:rPr lang="en-CA" sz="2400" b="1" kern="0" dirty="0"/>
              <a:t>(69.8%)</a:t>
            </a:r>
            <a:endParaRPr lang="en-CA" sz="2400" kern="0" dirty="0"/>
          </a:p>
        </p:txBody>
      </p:sp>
    </p:spTree>
    <p:extLst>
      <p:ext uri="{BB962C8B-B14F-4D97-AF65-F5344CB8AC3E}">
        <p14:creationId xmlns:p14="http://schemas.microsoft.com/office/powerpoint/2010/main" val="1435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B352F-E700-428C-AB2D-C28FF98B2FC1}"/>
              </a:ext>
            </a:extLst>
          </p:cNvPr>
          <p:cNvSpPr>
            <a:spLocks noGrp="1"/>
          </p:cNvSpPr>
          <p:nvPr>
            <p:ph type="body" idx="1"/>
          </p:nvPr>
        </p:nvSpPr>
        <p:spPr>
          <a:xfrm>
            <a:off x="838200" y="713269"/>
            <a:ext cx="10515600" cy="2715731"/>
          </a:xfrm>
        </p:spPr>
        <p:txBody>
          <a:bodyPr/>
          <a:lstStyle/>
          <a:p>
            <a:pPr>
              <a:buSzPct val="100000"/>
            </a:pPr>
            <a:r>
              <a:rPr lang="en-CA" sz="2000" dirty="0"/>
              <a:t>UNB’s Strategic Research Plan’s has a </a:t>
            </a:r>
            <a:r>
              <a:rPr lang="en-CA" sz="2000" b="1" dirty="0"/>
              <a:t>multidisciplinary focus </a:t>
            </a:r>
            <a:r>
              <a:rPr lang="en-CA" sz="2000" dirty="0"/>
              <a:t>and its 7 key research areas involve research from </a:t>
            </a:r>
            <a:r>
              <a:rPr lang="en-CA" sz="2000" b="1" dirty="0"/>
              <a:t>all broad academic disciplines</a:t>
            </a:r>
          </a:p>
          <a:p>
            <a:pPr>
              <a:buSzPct val="100000"/>
            </a:pPr>
            <a:r>
              <a:rPr lang="en-CA" sz="2000" dirty="0"/>
              <a:t>The </a:t>
            </a:r>
            <a:r>
              <a:rPr lang="en-CA" sz="2000" b="1" dirty="0"/>
              <a:t>Digital Society, Computing and Mathematical Foundations </a:t>
            </a:r>
            <a:r>
              <a:rPr lang="en-CA" sz="2000" dirty="0"/>
              <a:t>key</a:t>
            </a:r>
            <a:r>
              <a:rPr lang="en-CA" sz="2000" b="1" dirty="0"/>
              <a:t> </a:t>
            </a:r>
            <a:r>
              <a:rPr lang="en-CA" sz="2000" dirty="0"/>
              <a:t>research area’s </a:t>
            </a:r>
            <a:r>
              <a:rPr lang="en-CA" sz="2000" b="1" dirty="0"/>
              <a:t>cybersecurity focus</a:t>
            </a:r>
            <a:r>
              <a:rPr lang="en-CA" sz="2000" dirty="0"/>
              <a:t> overlaps with the </a:t>
            </a:r>
            <a:r>
              <a:rPr lang="en-CA" sz="2000" b="1" dirty="0"/>
              <a:t>New Brunswick 2018 Innovation Agenda</a:t>
            </a:r>
            <a:r>
              <a:rPr lang="en-CA" sz="2000" dirty="0"/>
              <a:t>, which lists cybersecurity as one of its six key priorities</a:t>
            </a:r>
          </a:p>
          <a:p>
            <a:pPr>
              <a:buSzPct val="100000"/>
            </a:pPr>
            <a:r>
              <a:rPr lang="en-CA" sz="2000" dirty="0"/>
              <a:t>The Energy, Natural Resources and Sustainable Development focus on </a:t>
            </a:r>
            <a:r>
              <a:rPr lang="en-CA" sz="2000" b="1" dirty="0"/>
              <a:t>smart grid technology</a:t>
            </a:r>
            <a:r>
              <a:rPr lang="en-CA" sz="2000" dirty="0"/>
              <a:t> overlaps with New Brunswick 2018 Innovation Agenda’s goal of </a:t>
            </a:r>
            <a:r>
              <a:rPr lang="en-US" sz="2000" dirty="0"/>
              <a:t>growing post-secondary-led research</a:t>
            </a:r>
            <a:r>
              <a:rPr lang="en-CA" sz="2000" dirty="0"/>
              <a:t> in </a:t>
            </a:r>
            <a:r>
              <a:rPr lang="en-CA" sz="2000" b="1" dirty="0"/>
              <a:t>smart grid</a:t>
            </a:r>
            <a:r>
              <a:rPr lang="en-CA" sz="2000" dirty="0"/>
              <a:t> and other key areas</a:t>
            </a:r>
          </a:p>
        </p:txBody>
      </p:sp>
      <p:sp>
        <p:nvSpPr>
          <p:cNvPr id="3" name="Text Placeholder 2">
            <a:extLst>
              <a:ext uri="{FF2B5EF4-FFF2-40B4-BE49-F238E27FC236}">
                <a16:creationId xmlns:a16="http://schemas.microsoft.com/office/drawing/2014/main" id="{30509AC3-B638-42DD-80D4-02B95AC9E71E}"/>
              </a:ext>
            </a:extLst>
          </p:cNvPr>
          <p:cNvSpPr>
            <a:spLocks noGrp="1"/>
          </p:cNvSpPr>
          <p:nvPr>
            <p:ph type="body" idx="2"/>
          </p:nvPr>
        </p:nvSpPr>
        <p:spPr>
          <a:xfrm>
            <a:off x="0" y="0"/>
            <a:ext cx="12192000" cy="693964"/>
          </a:xfrm>
        </p:spPr>
        <p:txBody>
          <a:bodyPr/>
          <a:lstStyle/>
          <a:p>
            <a:r>
              <a:rPr lang="en-CA" dirty="0"/>
              <a:t>	University of New Brunswick: Strategic Research Plan </a:t>
            </a:r>
          </a:p>
        </p:txBody>
      </p:sp>
      <p:pic>
        <p:nvPicPr>
          <p:cNvPr id="6" name="Picture 5">
            <a:extLst>
              <a:ext uri="{FF2B5EF4-FFF2-40B4-BE49-F238E27FC236}">
                <a16:creationId xmlns:a16="http://schemas.microsoft.com/office/drawing/2014/main" id="{C9DC7F11-3AE4-4CE2-B0F0-767A361436A8}"/>
              </a:ext>
            </a:extLst>
          </p:cNvPr>
          <p:cNvPicPr>
            <a:picLocks noChangeAspect="1"/>
          </p:cNvPicPr>
          <p:nvPr/>
        </p:nvPicPr>
        <p:blipFill>
          <a:blip r:embed="rId2"/>
          <a:stretch>
            <a:fillRect/>
          </a:stretch>
        </p:blipFill>
        <p:spPr>
          <a:xfrm>
            <a:off x="10383376" y="66307"/>
            <a:ext cx="1593281" cy="709300"/>
          </a:xfrm>
          <a:prstGeom prst="rect">
            <a:avLst/>
          </a:prstGeom>
        </p:spPr>
      </p:pic>
      <p:pic>
        <p:nvPicPr>
          <p:cNvPr id="4" name="Picture 3">
            <a:extLst>
              <a:ext uri="{FF2B5EF4-FFF2-40B4-BE49-F238E27FC236}">
                <a16:creationId xmlns:a16="http://schemas.microsoft.com/office/drawing/2014/main" id="{E67C333F-6C88-4EEB-AC30-7F984BB37B8E}"/>
              </a:ext>
            </a:extLst>
          </p:cNvPr>
          <p:cNvPicPr>
            <a:picLocks noChangeAspect="1"/>
          </p:cNvPicPr>
          <p:nvPr/>
        </p:nvPicPr>
        <p:blipFill>
          <a:blip r:embed="rId3"/>
          <a:stretch>
            <a:fillRect/>
          </a:stretch>
        </p:blipFill>
        <p:spPr>
          <a:xfrm>
            <a:off x="0" y="3736268"/>
            <a:ext cx="12192000" cy="2705658"/>
          </a:xfrm>
          <a:prstGeom prst="rect">
            <a:avLst/>
          </a:prstGeom>
        </p:spPr>
      </p:pic>
    </p:spTree>
    <p:extLst>
      <p:ext uri="{BB962C8B-B14F-4D97-AF65-F5344CB8AC3E}">
        <p14:creationId xmlns:p14="http://schemas.microsoft.com/office/powerpoint/2010/main" val="2616142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E4EF-2D22-431F-B3CE-3560F993493E}"/>
              </a:ext>
            </a:extLst>
          </p:cNvPr>
          <p:cNvSpPr>
            <a:spLocks noGrp="1"/>
          </p:cNvSpPr>
          <p:nvPr>
            <p:ph type="ctrTitle"/>
          </p:nvPr>
        </p:nvSpPr>
        <p:spPr>
          <a:xfrm>
            <a:off x="1524000" y="2767528"/>
            <a:ext cx="9144000" cy="1322944"/>
          </a:xfrm>
        </p:spPr>
        <p:txBody>
          <a:bodyPr anchor="ctr"/>
          <a:lstStyle/>
          <a:p>
            <a:r>
              <a:rPr lang="en-CA" sz="5000" b="1" dirty="0"/>
              <a:t>Provincial Government Support for R&amp;D/Innovation Activities</a:t>
            </a:r>
          </a:p>
        </p:txBody>
      </p:sp>
    </p:spTree>
    <p:extLst>
      <p:ext uri="{BB962C8B-B14F-4D97-AF65-F5344CB8AC3E}">
        <p14:creationId xmlns:p14="http://schemas.microsoft.com/office/powerpoint/2010/main" val="139291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9B1EFFF-21F0-4797-AC91-A623305D2D50}"/>
              </a:ext>
            </a:extLst>
          </p:cNvPr>
          <p:cNvSpPr>
            <a:spLocks noGrp="1"/>
          </p:cNvSpPr>
          <p:nvPr>
            <p:ph type="body" idx="1"/>
          </p:nvPr>
        </p:nvSpPr>
        <p:spPr>
          <a:xfrm>
            <a:off x="664225" y="16085"/>
            <a:ext cx="10515600" cy="693964"/>
          </a:xfrm>
        </p:spPr>
        <p:txBody>
          <a:bodyPr/>
          <a:lstStyle/>
          <a:p>
            <a:pPr marL="50800" indent="0">
              <a:buNone/>
            </a:pPr>
            <a:r>
              <a:rPr lang="en-CA" b="1" dirty="0">
                <a:solidFill>
                  <a:srgbClr val="0070C0"/>
                </a:solidFill>
              </a:rPr>
              <a:t>Highlights from New Brunswick’s Innovation Agenda (April 2018)</a:t>
            </a:r>
          </a:p>
        </p:txBody>
      </p:sp>
      <p:sp>
        <p:nvSpPr>
          <p:cNvPr id="12" name="TextBox 11">
            <a:extLst>
              <a:ext uri="{FF2B5EF4-FFF2-40B4-BE49-F238E27FC236}">
                <a16:creationId xmlns:a16="http://schemas.microsoft.com/office/drawing/2014/main" id="{801A7DCD-F21E-4D30-B3D4-8268015BCB23}"/>
              </a:ext>
            </a:extLst>
          </p:cNvPr>
          <p:cNvSpPr txBox="1"/>
          <p:nvPr/>
        </p:nvSpPr>
        <p:spPr>
          <a:xfrm>
            <a:off x="6414935" y="811564"/>
            <a:ext cx="5627802" cy="923330"/>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New Brunswick’s government plans to invest over </a:t>
            </a:r>
            <a:r>
              <a:rPr lang="en-CA" b="1" dirty="0">
                <a:latin typeface="Calibri" panose="020F0502020204030204" pitchFamily="34" charset="0"/>
                <a:cs typeface="Calibri" panose="020F0502020204030204" pitchFamily="34" charset="0"/>
              </a:rPr>
              <a:t>$53.5 M </a:t>
            </a:r>
            <a:r>
              <a:rPr lang="en-CA" dirty="0">
                <a:latin typeface="Calibri" panose="020F0502020204030204" pitchFamily="34" charset="0"/>
                <a:cs typeface="Calibri" panose="020F0502020204030204" pitchFamily="34" charset="0"/>
              </a:rPr>
              <a:t>in innovation and R&amp;D in New Brunswick from 2018-19. Included are key themes, such as:</a:t>
            </a:r>
            <a:endParaRPr lang="en-CA" sz="12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885AA59-609E-4076-A135-EA9FDDDD11E1}"/>
              </a:ext>
            </a:extLst>
          </p:cNvPr>
          <p:cNvSpPr txBox="1"/>
          <p:nvPr/>
        </p:nvSpPr>
        <p:spPr>
          <a:xfrm>
            <a:off x="6327737" y="3959258"/>
            <a:ext cx="5627802" cy="1187777"/>
          </a:xfrm>
          <a:prstGeom prst="rect">
            <a:avLst/>
          </a:prstGeom>
          <a:noFill/>
        </p:spPr>
        <p:txBody>
          <a:bodyPr wrap="square" rtlCol="0">
            <a:spAutoFit/>
          </a:bodyPr>
          <a:lstStyle/>
          <a:p>
            <a:endParaRPr lang="en-CA" dirty="0"/>
          </a:p>
        </p:txBody>
      </p:sp>
      <p:sp>
        <p:nvSpPr>
          <p:cNvPr id="15" name="TextBox 14">
            <a:extLst>
              <a:ext uri="{FF2B5EF4-FFF2-40B4-BE49-F238E27FC236}">
                <a16:creationId xmlns:a16="http://schemas.microsoft.com/office/drawing/2014/main" id="{94190AA9-ABAA-454D-B2F7-2E0A3DBFF69C}"/>
              </a:ext>
            </a:extLst>
          </p:cNvPr>
          <p:cNvSpPr txBox="1"/>
          <p:nvPr/>
        </p:nvSpPr>
        <p:spPr>
          <a:xfrm>
            <a:off x="6518640" y="1710965"/>
            <a:ext cx="5385045" cy="4154984"/>
          </a:xfrm>
          <a:prstGeom prst="rect">
            <a:avLst/>
          </a:prstGeom>
          <a:noFill/>
        </p:spPr>
        <p:txBody>
          <a:bodyPr wrap="square" rtlCol="0">
            <a:spAutoFit/>
          </a:bodyPr>
          <a:lstStyle/>
          <a:p>
            <a:r>
              <a:rPr lang="en-CA" sz="1600" b="1" dirty="0">
                <a:solidFill>
                  <a:srgbClr val="FF0000"/>
                </a:solidFill>
                <a:latin typeface="Calibri" panose="020F0502020204030204" pitchFamily="34" charset="0"/>
                <a:cs typeface="Calibri" panose="020F0502020204030204" pitchFamily="34" charset="0"/>
              </a:rPr>
              <a:t>1. Attract and Expand the Talent and Knowledge Base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Attract and increase students graduating in innovative (STEM) fields.</a:t>
            </a:r>
            <a:endParaRPr lang="en-CA"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1400" dirty="0">
                <a:latin typeface="Calibri" panose="020F0502020204030204" pitchFamily="34" charset="0"/>
                <a:cs typeface="Calibri" panose="020F0502020204030204" pitchFamily="34" charset="0"/>
              </a:rPr>
              <a:t>Attract innovative companies </a:t>
            </a:r>
          </a:p>
          <a:p>
            <a:pPr marL="285750" indent="-285750">
              <a:buFont typeface="Arial" panose="020B0604020202020204" pitchFamily="34" charset="0"/>
              <a:buChar char="•"/>
            </a:pPr>
            <a:r>
              <a:rPr lang="en-CA" sz="1400" dirty="0">
                <a:latin typeface="Calibri" panose="020F0502020204030204" pitchFamily="34" charset="0"/>
                <a:cs typeface="Calibri" panose="020F0502020204030204" pitchFamily="34" charset="0"/>
              </a:rPr>
              <a:t>Increase research cooperation with higher education and private sector</a:t>
            </a:r>
            <a:endParaRPr lang="en-CA" sz="2000" dirty="0">
              <a:solidFill>
                <a:srgbClr val="FF0000"/>
              </a:solidFill>
              <a:latin typeface="Calibri" panose="020F0502020204030204" pitchFamily="34" charset="0"/>
              <a:cs typeface="Calibri" panose="020F0502020204030204" pitchFamily="34" charset="0"/>
            </a:endParaRPr>
          </a:p>
          <a:p>
            <a:r>
              <a:rPr lang="en-CA" sz="1600" b="1" dirty="0">
                <a:solidFill>
                  <a:srgbClr val="FF0000"/>
                </a:solidFill>
                <a:latin typeface="Calibri" panose="020F0502020204030204" pitchFamily="34" charset="0"/>
                <a:cs typeface="Calibri" panose="020F0502020204030204" pitchFamily="34" charset="0"/>
              </a:rPr>
              <a:t>2. Encourage Entrepreneurship</a:t>
            </a:r>
          </a:p>
          <a:p>
            <a:pPr marL="285750" indent="-285750">
              <a:buFont typeface="Arial" panose="020B0604020202020204" pitchFamily="34" charset="0"/>
              <a:buChar char="•"/>
            </a:pPr>
            <a:r>
              <a:rPr lang="en-CA" sz="1400" dirty="0">
                <a:latin typeface="Calibri" panose="020F0502020204030204" pitchFamily="34" charset="0"/>
                <a:cs typeface="Calibri" panose="020F0502020204030204" pitchFamily="34" charset="0"/>
              </a:rPr>
              <a:t>Via supporting commercial opportunities and promoting an entrepreneurship culture</a:t>
            </a:r>
          </a:p>
          <a:p>
            <a:pPr marL="285750" indent="-285750">
              <a:buFont typeface="Arial" panose="020B0604020202020204" pitchFamily="34" charset="0"/>
              <a:buChar char="•"/>
            </a:pPr>
            <a:r>
              <a:rPr lang="en-CA" sz="1400" dirty="0">
                <a:latin typeface="Calibri" panose="020F0502020204030204" pitchFamily="34" charset="0"/>
                <a:cs typeface="Calibri" panose="020F0502020204030204" pitchFamily="34" charset="0"/>
              </a:rPr>
              <a:t>Allow easy access to digital information and databases for innovation within the private sector and higher education</a:t>
            </a:r>
            <a:endParaRPr lang="en-CA" sz="1600" dirty="0">
              <a:latin typeface="Calibri" panose="020F0502020204030204" pitchFamily="34" charset="0"/>
              <a:cs typeface="Calibri" panose="020F0502020204030204" pitchFamily="34" charset="0"/>
            </a:endParaRPr>
          </a:p>
          <a:p>
            <a:r>
              <a:rPr lang="en-CA" sz="1600" b="1" dirty="0">
                <a:solidFill>
                  <a:srgbClr val="FF0000"/>
                </a:solidFill>
                <a:latin typeface="Calibri" panose="020F0502020204030204" pitchFamily="34" charset="0"/>
                <a:cs typeface="Calibri" panose="020F0502020204030204" pitchFamily="34" charset="0"/>
              </a:rPr>
              <a:t>3. Cybersecurity as the Key Industry</a:t>
            </a:r>
          </a:p>
          <a:p>
            <a:pPr marL="285750" indent="-285750">
              <a:buFont typeface="Arial" panose="020B0604020202020204" pitchFamily="34" charset="0"/>
              <a:buChar char="•"/>
            </a:pPr>
            <a:r>
              <a:rPr lang="en-CA" sz="1400" dirty="0">
                <a:latin typeface="Calibri" panose="020F0502020204030204" pitchFamily="34" charset="0"/>
                <a:cs typeface="Calibri" panose="020F0502020204030204" pitchFamily="34" charset="0"/>
              </a:rPr>
              <a:t>Cybersecurity is the key industry: NB’s government aims for the province to be the “cybersecurity” leader of Canada, hosting top business and academic talent</a:t>
            </a:r>
          </a:p>
          <a:p>
            <a:pPr marL="285750" indent="-285750">
              <a:buFont typeface="Arial" panose="020B0604020202020204" pitchFamily="34" charset="0"/>
              <a:buChar char="•"/>
            </a:pPr>
            <a:r>
              <a:rPr lang="en-CA" sz="1400" dirty="0">
                <a:latin typeface="Calibri" panose="020F0502020204030204" pitchFamily="34" charset="0"/>
                <a:cs typeface="Calibri" panose="020F0502020204030204" pitchFamily="34" charset="0"/>
              </a:rPr>
              <a:t>Other industries are mentioned (Smart Grid, Cannabis). However, Cybersecurity is the government’s key focus</a:t>
            </a:r>
          </a:p>
          <a:p>
            <a:endParaRPr lang="en-CA" sz="2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DE45DEA-5332-4A3A-A175-4D3A2146DA67}"/>
              </a:ext>
            </a:extLst>
          </p:cNvPr>
          <p:cNvSpPr txBox="1"/>
          <p:nvPr/>
        </p:nvSpPr>
        <p:spPr>
          <a:xfrm>
            <a:off x="6466788" y="5725698"/>
            <a:ext cx="5349700" cy="877163"/>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Note: The document is qualitative rather than quantitative: NB’s Innovation Agenda is a set of guiding principles and general goals, rather than specific monetary or employment targets</a:t>
            </a:r>
          </a:p>
          <a:p>
            <a:endParaRPr lang="en-CA"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435D467-69EC-48EF-820D-B0FA523F9D37}"/>
              </a:ext>
            </a:extLst>
          </p:cNvPr>
          <p:cNvPicPr>
            <a:picLocks noChangeAspect="1"/>
          </p:cNvPicPr>
          <p:nvPr/>
        </p:nvPicPr>
        <p:blipFill>
          <a:blip r:embed="rId3"/>
          <a:stretch>
            <a:fillRect/>
          </a:stretch>
        </p:blipFill>
        <p:spPr>
          <a:xfrm>
            <a:off x="490194" y="811564"/>
            <a:ext cx="5837543" cy="5615362"/>
          </a:xfrm>
          <a:prstGeom prst="rect">
            <a:avLst/>
          </a:prstGeom>
        </p:spPr>
      </p:pic>
    </p:spTree>
    <p:extLst>
      <p:ext uri="{BB962C8B-B14F-4D97-AF65-F5344CB8AC3E}">
        <p14:creationId xmlns:p14="http://schemas.microsoft.com/office/powerpoint/2010/main" val="1233438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CE09005-E928-4CA4-A857-BE17F5835360}"/>
              </a:ext>
            </a:extLst>
          </p:cNvPr>
          <p:cNvSpPr txBox="1">
            <a:spLocks/>
          </p:cNvSpPr>
          <p:nvPr/>
        </p:nvSpPr>
        <p:spPr>
          <a:xfrm>
            <a:off x="0" y="0"/>
            <a:ext cx="12192000" cy="609900"/>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E75B5"/>
              </a:buClr>
              <a:buSzPts val="2800"/>
              <a:buFont typeface="Arial"/>
              <a:buNone/>
              <a:defRPr sz="2800" b="0" i="0" u="none" strike="noStrike" cap="none">
                <a:solidFill>
                  <a:srgbClr val="2E75B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2E75B5"/>
              </a:buClr>
              <a:buSzPts val="2800"/>
              <a:buFont typeface="Arial"/>
              <a:buNone/>
              <a:tabLst/>
              <a:defRPr/>
            </a:pPr>
            <a:r>
              <a:rPr kumimoji="0" lang="en-US" sz="2800" b="1" i="0" u="none" strike="noStrike" kern="0" cap="none" spc="0" normalizeH="0" baseline="0" noProof="0" dirty="0">
                <a:ln>
                  <a:noFill/>
                </a:ln>
                <a:solidFill>
                  <a:srgbClr val="2E75B5"/>
                </a:solidFill>
                <a:effectLst/>
                <a:uLnTx/>
                <a:uFillTx/>
                <a:latin typeface="Calibri"/>
                <a:cs typeface="Calibri"/>
                <a:sym typeface="Calibri"/>
              </a:rPr>
              <a:t>	Contents</a:t>
            </a:r>
            <a:endParaRPr kumimoji="0" lang="en-CA" sz="2800" b="1" i="0" u="none" strike="noStrike" kern="0" cap="none" spc="0" normalizeH="0" baseline="0" noProof="0" dirty="0">
              <a:ln>
                <a:noFill/>
              </a:ln>
              <a:solidFill>
                <a:srgbClr val="2E75B5"/>
              </a:solidFill>
              <a:effectLst/>
              <a:uLnTx/>
              <a:uFillTx/>
              <a:latin typeface="Calibri"/>
              <a:cs typeface="Calibri"/>
              <a:sym typeface="Calibri"/>
            </a:endParaRPr>
          </a:p>
        </p:txBody>
      </p:sp>
      <p:sp>
        <p:nvSpPr>
          <p:cNvPr id="3" name="TextBox 2">
            <a:extLst>
              <a:ext uri="{FF2B5EF4-FFF2-40B4-BE49-F238E27FC236}">
                <a16:creationId xmlns:a16="http://schemas.microsoft.com/office/drawing/2014/main" id="{AC7104C3-7507-4B06-96A1-7ADB81924324}"/>
              </a:ext>
            </a:extLst>
          </p:cNvPr>
          <p:cNvSpPr txBox="1"/>
          <p:nvPr/>
        </p:nvSpPr>
        <p:spPr>
          <a:xfrm>
            <a:off x="737702" y="970351"/>
            <a:ext cx="7334054" cy="4505272"/>
          </a:xfrm>
          <a:prstGeom prst="rect">
            <a:avLst/>
          </a:prstGeom>
          <a:noFill/>
        </p:spPr>
        <p:txBody>
          <a:bodyPr wrap="square" rtlCol="0">
            <a:spAutoFit/>
          </a:bodyPr>
          <a:lstStyle/>
          <a:p>
            <a:pPr marL="342900" indent="-342900">
              <a:buFont typeface="+mj-lt"/>
              <a:buAutoNum type="arabicPeriod"/>
            </a:pPr>
            <a:r>
              <a:rPr lang="en-CA" b="1" dirty="0">
                <a:latin typeface="Calibri" panose="020F0502020204030204" pitchFamily="34" charset="0"/>
                <a:ea typeface="Calibri" panose="020F0502020204030204" pitchFamily="34" charset="0"/>
                <a:cs typeface="Times New Roman" panose="02020603050405020304" pitchFamily="18" charset="0"/>
              </a:rPr>
              <a:t>Introduction</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Project Objectives, Methodology and Data Sources</a:t>
            </a:r>
          </a:p>
          <a:p>
            <a:pPr marL="800100" lvl="1" indent="-342900">
              <a:lnSpc>
                <a:spcPct val="107000"/>
              </a:lnSpc>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New Brunswick R&amp;D and Innovation Ecosystem Map (2019)</a:t>
            </a:r>
            <a:r>
              <a:rPr lang="en-CA" b="1" dirty="0">
                <a:latin typeface="Calibri" panose="020F0502020204030204" pitchFamily="34" charset="0"/>
                <a:ea typeface="Calibri" panose="020F0502020204030204" pitchFamily="34" charset="0"/>
                <a:cs typeface="Times New Roman" panose="02020603050405020304" pitchFamily="18"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2"/>
            </a:pPr>
            <a:r>
              <a:rPr lang="en-CA" b="1" dirty="0">
                <a:latin typeface="Calibri" panose="020F0502020204030204" pitchFamily="34" charset="0"/>
                <a:ea typeface="Calibri" panose="020F0502020204030204" pitchFamily="34" charset="0"/>
                <a:cs typeface="Times New Roman" panose="02020603050405020304" pitchFamily="18" charset="0"/>
              </a:rPr>
              <a:t>New Brunswick Overall R&amp;D/Innovation Performance</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R&amp;D in New Brunswick</a:t>
            </a: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Provincial Innovation Rankings </a:t>
            </a:r>
          </a:p>
          <a:p>
            <a:pPr marL="342900" lvl="0" indent="-342900">
              <a:lnSpc>
                <a:spcPct val="107000"/>
              </a:lnSpc>
              <a:spcAft>
                <a:spcPts val="0"/>
              </a:spcAft>
              <a:buFont typeface="+mj-lt"/>
              <a:buAutoNum type="arabicPeriod" startAt="3"/>
            </a:pPr>
            <a:r>
              <a:rPr lang="en-US" b="1" dirty="0">
                <a:latin typeface="Calibri" panose="020F0502020204030204" pitchFamily="34" charset="0"/>
                <a:ea typeface="Calibri" panose="020F0502020204030204" pitchFamily="34" charset="0"/>
                <a:cs typeface="Times New Roman" panose="02020603050405020304" pitchFamily="18" charset="0"/>
              </a:rPr>
              <a:t>New Brunswick R&amp;D Innovation Ecosystem Stakeholders</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Federal Government</a:t>
            </a: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Higher Education</a:t>
            </a:r>
          </a:p>
          <a:p>
            <a:pPr marL="1200150" lvl="2" indent="-285750">
              <a:lnSpc>
                <a:spcPct val="107000"/>
              </a:lnSpc>
              <a:spcAft>
                <a:spcPts val="0"/>
              </a:spcAft>
              <a:buFont typeface="Arial" panose="020B0604020202020204" pitchFamily="34" charset="0"/>
              <a:buChar char="•"/>
            </a:pPr>
            <a:r>
              <a:rPr lang="en-CA" dirty="0">
                <a:latin typeface="Calibri" panose="020F0502020204030204" pitchFamily="34" charset="0"/>
                <a:ea typeface="Calibri" panose="020F0502020204030204" pitchFamily="34" charset="0"/>
                <a:cs typeface="Times New Roman" panose="02020603050405020304" pitchFamily="18" charset="0"/>
              </a:rPr>
              <a:t>University of New Brunswick </a:t>
            </a: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Provincial Government</a:t>
            </a: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Not-For-Profits Operating in NB</a:t>
            </a: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Private Sector</a:t>
            </a:r>
          </a:p>
          <a:p>
            <a:pPr marL="742950" lvl="1" indent="-285750">
              <a:lnSpc>
                <a:spcPct val="107000"/>
              </a:lnSpc>
              <a:spcAft>
                <a:spcPts val="0"/>
              </a:spcAft>
              <a:buFont typeface="+mj-lt"/>
              <a:buAutoNum type="alphaLcPeriod"/>
            </a:pPr>
            <a:r>
              <a:rPr lang="en-CA" dirty="0">
                <a:latin typeface="Calibri" panose="020F0502020204030204" pitchFamily="34" charset="0"/>
                <a:ea typeface="Calibri" panose="020F0502020204030204" pitchFamily="34" charset="0"/>
                <a:cs typeface="Times New Roman" panose="02020603050405020304" pitchFamily="18" charset="0"/>
              </a:rPr>
              <a:t>Global Markets</a:t>
            </a:r>
            <a:r>
              <a:rPr lang="en-CA" b="1" dirty="0">
                <a:latin typeface="Calibri" panose="020F0502020204030204" pitchFamily="34" charset="0"/>
                <a:ea typeface="Calibri" panose="020F0502020204030204" pitchFamily="34" charset="0"/>
                <a:cs typeface="Times New Roman" panose="02020603050405020304" pitchFamily="18" charset="0"/>
              </a:rPr>
              <a:t>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startAt="4"/>
            </a:pPr>
            <a:r>
              <a:rPr lang="en-CA" b="1" dirty="0">
                <a:latin typeface="Calibri" panose="020F0502020204030204" pitchFamily="34" charset="0"/>
                <a:ea typeface="Calibri" panose="020F0502020204030204" pitchFamily="34" charset="0"/>
                <a:cs typeface="Times New Roman" panose="02020603050405020304" pitchFamily="18" charset="0"/>
              </a:rPr>
              <a:t>Key Observations and Recommendations</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11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AB8EE-F461-4BA4-B0B4-2E468B4EEE45}"/>
              </a:ext>
            </a:extLst>
          </p:cNvPr>
          <p:cNvSpPr>
            <a:spLocks noGrp="1"/>
          </p:cNvSpPr>
          <p:nvPr>
            <p:ph type="body" idx="1"/>
          </p:nvPr>
        </p:nvSpPr>
        <p:spPr>
          <a:xfrm>
            <a:off x="4532243" y="644679"/>
            <a:ext cx="6937782" cy="5887175"/>
          </a:xfrm>
        </p:spPr>
        <p:txBody>
          <a:bodyPr>
            <a:normAutofit fontScale="85000" lnSpcReduction="20000"/>
          </a:bodyPr>
          <a:lstStyle/>
          <a:p>
            <a:pPr>
              <a:buSzPct val="100000"/>
              <a:buFont typeface="Arial" panose="020B0604020202020204" pitchFamily="34" charset="0"/>
              <a:buChar char="•"/>
            </a:pPr>
            <a:r>
              <a:rPr lang="en-CA" sz="2200" b="1" dirty="0"/>
              <a:t>Opportunities New Brunswick (ONB) </a:t>
            </a:r>
            <a:r>
              <a:rPr lang="en-CA" sz="2200" dirty="0"/>
              <a:t>is an economic development agency that operates as a crown corporation</a:t>
            </a:r>
          </a:p>
          <a:p>
            <a:pPr lvl="1">
              <a:buSzPct val="100000"/>
              <a:buFont typeface="Arial" panose="020B0604020202020204" pitchFamily="34" charset="0"/>
              <a:buChar char="•"/>
            </a:pPr>
            <a:r>
              <a:rPr lang="en-CA" sz="1900" dirty="0"/>
              <a:t>Considering Cybersecurity is the most important innovative industry as per the NB government’s innovation agenda, ONB’s </a:t>
            </a:r>
            <a:r>
              <a:rPr lang="en-CA" sz="1900" b="1" dirty="0" err="1"/>
              <a:t>CyberNB</a:t>
            </a:r>
            <a:r>
              <a:rPr lang="en-CA" sz="1900" b="1" dirty="0"/>
              <a:t> </a:t>
            </a:r>
            <a:r>
              <a:rPr lang="en-CA" sz="1900" dirty="0"/>
              <a:t>is an important player in NB’s innovation space</a:t>
            </a:r>
            <a:endParaRPr lang="en-CA" sz="2200" dirty="0"/>
          </a:p>
          <a:p>
            <a:pPr>
              <a:buSzPct val="100000"/>
              <a:buFont typeface="Arial" panose="020B0604020202020204" pitchFamily="34" charset="0"/>
              <a:buChar char="•"/>
            </a:pPr>
            <a:r>
              <a:rPr lang="en-CA" sz="2200" b="1" dirty="0" err="1"/>
              <a:t>CyberNB</a:t>
            </a:r>
            <a:r>
              <a:rPr lang="en-CA" sz="2200" dirty="0"/>
              <a:t> operates out of ONB and is responsible for improving cybersecurity talent, protecting critical infrastructure, supporting start-ups and new product development, and facilitating cyber R&amp;D</a:t>
            </a:r>
          </a:p>
          <a:p>
            <a:pPr lvl="1">
              <a:buSzPct val="100000"/>
              <a:buFont typeface="Arial" panose="020B0604020202020204" pitchFamily="34" charset="0"/>
              <a:buChar char="•"/>
            </a:pPr>
            <a:r>
              <a:rPr lang="en-CA" sz="1900" dirty="0"/>
              <a:t>As a result, </a:t>
            </a:r>
            <a:r>
              <a:rPr lang="en-CA" sz="1900" dirty="0" err="1"/>
              <a:t>CyberNB</a:t>
            </a:r>
            <a:r>
              <a:rPr lang="en-CA" sz="1900" dirty="0"/>
              <a:t> makes a</a:t>
            </a:r>
            <a:r>
              <a:rPr lang="en-CA" sz="1900" b="1" dirty="0"/>
              <a:t> significant public sector contribution</a:t>
            </a:r>
            <a:r>
              <a:rPr lang="en-CA" sz="1900" dirty="0"/>
              <a:t> to the goal of Leading the Cybersecurity Agenda in Canada</a:t>
            </a:r>
          </a:p>
          <a:p>
            <a:pPr>
              <a:buSzPct val="100000"/>
              <a:buFont typeface="Arial" panose="020B0604020202020204" pitchFamily="34" charset="0"/>
              <a:buChar char="•"/>
            </a:pPr>
            <a:r>
              <a:rPr lang="en-US" sz="2200" b="1" dirty="0"/>
              <a:t>Cybersecurity Innovation Centre: </a:t>
            </a:r>
            <a:r>
              <a:rPr lang="en-US" sz="2200" dirty="0"/>
              <a:t>Announced August 2018, the Centre fosters partnership between government, academia and the private sector. The initiative has received a $3.1 M loan from the federal government</a:t>
            </a:r>
          </a:p>
          <a:p>
            <a:pPr>
              <a:buSzPct val="100000"/>
              <a:buFont typeface="Arial" panose="020B0604020202020204" pitchFamily="34" charset="0"/>
              <a:buChar char="•"/>
            </a:pPr>
            <a:r>
              <a:rPr lang="en-US" sz="2200" b="1" dirty="0"/>
              <a:t>Regional Development Corporation:</a:t>
            </a:r>
            <a:r>
              <a:rPr lang="en-US" sz="2200" dirty="0"/>
              <a:t> plans, coordinates and implements regional and economic development initiatives and projects in NB </a:t>
            </a:r>
          </a:p>
          <a:p>
            <a:pPr lvl="1">
              <a:buSzPct val="100000"/>
              <a:buFont typeface="Arial" panose="020B0604020202020204" pitchFamily="34" charset="0"/>
              <a:buChar char="•"/>
            </a:pPr>
            <a:r>
              <a:rPr lang="en-US" sz="1900" dirty="0"/>
              <a:t>Annual budget for innovation: </a:t>
            </a:r>
            <a:r>
              <a:rPr lang="en-US" sz="1900" b="1" dirty="0"/>
              <a:t>$17 M - $18 M </a:t>
            </a:r>
          </a:p>
          <a:p>
            <a:pPr lvl="1">
              <a:buSzPct val="100000"/>
              <a:buFont typeface="Arial" panose="020B0604020202020204" pitchFamily="34" charset="0"/>
              <a:buChar char="•"/>
            </a:pPr>
            <a:r>
              <a:rPr lang="en-US" sz="1900" dirty="0"/>
              <a:t>About </a:t>
            </a:r>
            <a:r>
              <a:rPr lang="en-US" sz="1900" b="1" dirty="0"/>
              <a:t>$7.2 M goes to NBIF</a:t>
            </a:r>
            <a:r>
              <a:rPr lang="en-US" sz="1900" dirty="0"/>
              <a:t>, </a:t>
            </a:r>
            <a:r>
              <a:rPr lang="en-US" sz="1900" b="1" dirty="0"/>
              <a:t>$4.3 M goes to the NBHRF</a:t>
            </a:r>
            <a:r>
              <a:rPr lang="en-US" sz="1900" dirty="0"/>
              <a:t>, </a:t>
            </a:r>
            <a:r>
              <a:rPr lang="en-US" sz="1900" b="1" dirty="0"/>
              <a:t>$1 M to incubators/accelerators</a:t>
            </a:r>
            <a:r>
              <a:rPr lang="en-US" sz="1900" dirty="0"/>
              <a:t>, and remaining funds to misc. </a:t>
            </a:r>
            <a:r>
              <a:rPr lang="en-US" sz="1900" b="1" dirty="0"/>
              <a:t>university infrastructure </a:t>
            </a:r>
            <a:r>
              <a:rPr lang="en-US" sz="1900" dirty="0"/>
              <a:t>projects</a:t>
            </a:r>
          </a:p>
          <a:p>
            <a:pPr lvl="1">
              <a:buSzPct val="100000"/>
              <a:buFont typeface="Arial" panose="020B0604020202020204" pitchFamily="34" charset="0"/>
              <a:buChar char="•"/>
            </a:pPr>
            <a:r>
              <a:rPr lang="en-US" sz="1900" dirty="0"/>
              <a:t>RDC allocates $45 M towards development initiatives </a:t>
            </a:r>
          </a:p>
          <a:p>
            <a:pPr>
              <a:buSzPct val="100000"/>
              <a:buFont typeface="Arial" panose="020B0604020202020204" pitchFamily="34" charset="0"/>
              <a:buChar char="•"/>
            </a:pPr>
            <a:r>
              <a:rPr lang="en-CA" sz="2200" dirty="0">
                <a:latin typeface="Calibri" panose="020F0502020204030204" pitchFamily="34" charset="0"/>
                <a:cs typeface="Calibri" panose="020F0502020204030204" pitchFamily="34" charset="0"/>
              </a:rPr>
              <a:t>New Brunswick’s </a:t>
            </a:r>
            <a:r>
              <a:rPr lang="en-CA" sz="2200" b="1" dirty="0">
                <a:latin typeface="Calibri" panose="020F0502020204030204" pitchFamily="34" charset="0"/>
                <a:cs typeface="Calibri" panose="020F0502020204030204" pitchFamily="34" charset="0"/>
              </a:rPr>
              <a:t>health networks </a:t>
            </a:r>
            <a:r>
              <a:rPr lang="en-CA" sz="2200" dirty="0">
                <a:latin typeface="Calibri" panose="020F0502020204030204" pitchFamily="34" charset="0"/>
                <a:cs typeface="Calibri" panose="020F0502020204030204" pitchFamily="34" charset="0"/>
              </a:rPr>
              <a:t>spent </a:t>
            </a:r>
            <a:r>
              <a:rPr lang="en-CA" sz="2200" b="1" dirty="0">
                <a:latin typeface="Calibri" panose="020F0502020204030204" pitchFamily="34" charset="0"/>
                <a:cs typeface="Calibri" panose="020F0502020204030204" pitchFamily="34" charset="0"/>
              </a:rPr>
              <a:t>$25.2 M </a:t>
            </a:r>
            <a:r>
              <a:rPr lang="en-CA" sz="2200" dirty="0">
                <a:latin typeface="Calibri" panose="020F0502020204030204" pitchFamily="34" charset="0"/>
                <a:cs typeface="Calibri" panose="020F0502020204030204" pitchFamily="34" charset="0"/>
              </a:rPr>
              <a:t>on research in 2017-18 according to their latest annual reports</a:t>
            </a:r>
            <a:endParaRPr lang="en-CA" sz="1900" dirty="0"/>
          </a:p>
          <a:p>
            <a:pPr>
              <a:buSzPct val="100000"/>
              <a:buFont typeface="Arial" panose="020B0604020202020204" pitchFamily="34" charset="0"/>
              <a:buChar char="•"/>
            </a:pPr>
            <a:endParaRPr lang="en-CA" sz="2400" b="1" dirty="0"/>
          </a:p>
          <a:p>
            <a:pPr>
              <a:buSzPct val="100000"/>
              <a:buFont typeface="Arial" panose="020B0604020202020204" pitchFamily="34" charset="0"/>
              <a:buChar char="•"/>
            </a:pPr>
            <a:endParaRPr lang="en-CA" b="1" dirty="0"/>
          </a:p>
          <a:p>
            <a:pPr>
              <a:buSzPct val="100000"/>
              <a:buFont typeface="Arial" panose="020B0604020202020204" pitchFamily="34" charset="0"/>
              <a:buChar char="•"/>
            </a:pPr>
            <a:endParaRPr lang="en-CA" dirty="0"/>
          </a:p>
        </p:txBody>
      </p:sp>
      <p:sp>
        <p:nvSpPr>
          <p:cNvPr id="3" name="Text Placeholder 2">
            <a:extLst>
              <a:ext uri="{FF2B5EF4-FFF2-40B4-BE49-F238E27FC236}">
                <a16:creationId xmlns:a16="http://schemas.microsoft.com/office/drawing/2014/main" id="{D4AD308A-77AE-43A2-98D1-58DC46CC4F55}"/>
              </a:ext>
            </a:extLst>
          </p:cNvPr>
          <p:cNvSpPr>
            <a:spLocks noGrp="1"/>
          </p:cNvSpPr>
          <p:nvPr>
            <p:ph type="body" idx="2"/>
          </p:nvPr>
        </p:nvSpPr>
        <p:spPr>
          <a:xfrm>
            <a:off x="0" y="0"/>
            <a:ext cx="12192000" cy="693964"/>
          </a:xfrm>
        </p:spPr>
        <p:txBody>
          <a:bodyPr/>
          <a:lstStyle/>
          <a:p>
            <a:r>
              <a:rPr lang="en-CA" dirty="0"/>
              <a:t>	Key Select Provincial Crown Corporations</a:t>
            </a:r>
          </a:p>
        </p:txBody>
      </p:sp>
      <p:pic>
        <p:nvPicPr>
          <p:cNvPr id="5" name="Picture 4">
            <a:extLst>
              <a:ext uri="{FF2B5EF4-FFF2-40B4-BE49-F238E27FC236}">
                <a16:creationId xmlns:a16="http://schemas.microsoft.com/office/drawing/2014/main" id="{75945725-61D2-41D2-A12C-DD723B186C9A}"/>
              </a:ext>
            </a:extLst>
          </p:cNvPr>
          <p:cNvPicPr>
            <a:picLocks noChangeAspect="1"/>
          </p:cNvPicPr>
          <p:nvPr/>
        </p:nvPicPr>
        <p:blipFill>
          <a:blip r:embed="rId3"/>
          <a:stretch>
            <a:fillRect/>
          </a:stretch>
        </p:blipFill>
        <p:spPr>
          <a:xfrm>
            <a:off x="721975" y="645361"/>
            <a:ext cx="3641375" cy="5887175"/>
          </a:xfrm>
          <a:prstGeom prst="rect">
            <a:avLst/>
          </a:prstGeom>
        </p:spPr>
      </p:pic>
    </p:spTree>
    <p:extLst>
      <p:ext uri="{BB962C8B-B14F-4D97-AF65-F5344CB8AC3E}">
        <p14:creationId xmlns:p14="http://schemas.microsoft.com/office/powerpoint/2010/main" val="3434089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EE0337-4A61-4171-9074-0DDD30FB0F7E}"/>
              </a:ext>
            </a:extLst>
          </p:cNvPr>
          <p:cNvSpPr txBox="1">
            <a:spLocks/>
          </p:cNvSpPr>
          <p:nvPr/>
        </p:nvSpPr>
        <p:spPr>
          <a:xfrm>
            <a:off x="0" y="2748200"/>
            <a:ext cx="12192000" cy="9044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CA" sz="5000" b="1" kern="0" dirty="0">
                <a:solidFill>
                  <a:srgbClr val="0070C0"/>
                </a:solidFill>
                <a:latin typeface="Calibri" panose="020F0502020204030204" pitchFamily="34" charset="0"/>
                <a:cs typeface="Calibri" panose="020F0502020204030204" pitchFamily="34" charset="0"/>
              </a:rPr>
              <a:t>Not-For-Profits and Linking Organizations</a:t>
            </a:r>
          </a:p>
        </p:txBody>
      </p:sp>
    </p:spTree>
    <p:extLst>
      <p:ext uri="{BB962C8B-B14F-4D97-AF65-F5344CB8AC3E}">
        <p14:creationId xmlns:p14="http://schemas.microsoft.com/office/powerpoint/2010/main" val="202711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B0C1C4-012F-456D-A361-51B0CC5E1037}"/>
              </a:ext>
            </a:extLst>
          </p:cNvPr>
          <p:cNvSpPr>
            <a:spLocks noGrp="1"/>
          </p:cNvSpPr>
          <p:nvPr>
            <p:ph type="body" idx="1"/>
          </p:nvPr>
        </p:nvSpPr>
        <p:spPr>
          <a:xfrm>
            <a:off x="0" y="616964"/>
            <a:ext cx="5968214" cy="1524237"/>
          </a:xfrm>
        </p:spPr>
        <p:txBody>
          <a:bodyPr/>
          <a:lstStyle/>
          <a:p>
            <a:pPr>
              <a:buSzPct val="100000"/>
            </a:pPr>
            <a:r>
              <a:rPr lang="en-CA" sz="1600" b="1" dirty="0"/>
              <a:t>New Brunswick Innovation Foundation </a:t>
            </a:r>
            <a:r>
              <a:rPr lang="en-CA" sz="1600" dirty="0"/>
              <a:t>is the premier venture</a:t>
            </a:r>
            <a:r>
              <a:rPr lang="en-CA" sz="1100" dirty="0"/>
              <a:t> </a:t>
            </a:r>
            <a:r>
              <a:rPr lang="en-CA" sz="1600" dirty="0"/>
              <a:t>capital and research investment NFP in New Brunswick. It has invested over </a:t>
            </a:r>
            <a:r>
              <a:rPr lang="en-CA" sz="1600" b="1" dirty="0"/>
              <a:t>$100 M </a:t>
            </a:r>
            <a:r>
              <a:rPr lang="en-CA" sz="1600" dirty="0"/>
              <a:t>in the province</a:t>
            </a:r>
            <a:endParaRPr lang="en-US" sz="1600" dirty="0"/>
          </a:p>
          <a:p>
            <a:pPr>
              <a:buSzPct val="100000"/>
            </a:pPr>
            <a:r>
              <a:rPr lang="en-US" sz="1600" b="1" dirty="0" err="1"/>
              <a:t>Mitacs</a:t>
            </a:r>
            <a:r>
              <a:rPr lang="en-US" sz="1600" dirty="0"/>
              <a:t> supports research-based innovation, and although it is Canada-wide, it has funded </a:t>
            </a:r>
            <a:r>
              <a:rPr lang="en-US" sz="1600" b="1" dirty="0"/>
              <a:t>143</a:t>
            </a:r>
            <a:r>
              <a:rPr lang="en-US" sz="1600" dirty="0"/>
              <a:t> projects in New Brunswick, 91% of which were science based</a:t>
            </a:r>
          </a:p>
          <a:p>
            <a:pPr>
              <a:buSzPct val="100000"/>
            </a:pPr>
            <a:endParaRPr lang="en-CA" dirty="0"/>
          </a:p>
        </p:txBody>
      </p:sp>
      <p:sp>
        <p:nvSpPr>
          <p:cNvPr id="3" name="Text Placeholder 2">
            <a:extLst>
              <a:ext uri="{FF2B5EF4-FFF2-40B4-BE49-F238E27FC236}">
                <a16:creationId xmlns:a16="http://schemas.microsoft.com/office/drawing/2014/main" id="{D4AD308A-77AE-43A2-98D1-58DC46CC4F55}"/>
              </a:ext>
            </a:extLst>
          </p:cNvPr>
          <p:cNvSpPr>
            <a:spLocks noGrp="1"/>
          </p:cNvSpPr>
          <p:nvPr>
            <p:ph type="body" idx="2"/>
          </p:nvPr>
        </p:nvSpPr>
        <p:spPr>
          <a:xfrm>
            <a:off x="0" y="0"/>
            <a:ext cx="12192000" cy="693964"/>
          </a:xfrm>
        </p:spPr>
        <p:txBody>
          <a:bodyPr/>
          <a:lstStyle/>
          <a:p>
            <a:r>
              <a:rPr lang="en-CA" dirty="0"/>
              <a:t>	Key Select Not-For-Profits and Linking Organizations in NB</a:t>
            </a:r>
          </a:p>
        </p:txBody>
      </p:sp>
      <p:sp>
        <p:nvSpPr>
          <p:cNvPr id="5" name="TextBox 4">
            <a:extLst>
              <a:ext uri="{FF2B5EF4-FFF2-40B4-BE49-F238E27FC236}">
                <a16:creationId xmlns:a16="http://schemas.microsoft.com/office/drawing/2014/main" id="{9046AF0B-0A29-4E29-949F-6A24FAADDC12}"/>
              </a:ext>
            </a:extLst>
          </p:cNvPr>
          <p:cNvSpPr txBox="1"/>
          <p:nvPr/>
        </p:nvSpPr>
        <p:spPr>
          <a:xfrm>
            <a:off x="6023113" y="696530"/>
            <a:ext cx="5968214" cy="1569660"/>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Most of New Brunswick’s </a:t>
            </a:r>
            <a:r>
              <a:rPr lang="en-US" sz="1600" b="1" dirty="0">
                <a:latin typeface="Calibri" panose="020F0502020204030204" pitchFamily="34" charset="0"/>
                <a:cs typeface="Calibri" panose="020F0502020204030204" pitchFamily="34" charset="0"/>
              </a:rPr>
              <a:t>accelerators and incubators </a:t>
            </a:r>
            <a:r>
              <a:rPr lang="en-US" sz="1600" dirty="0">
                <a:latin typeface="Calibri" panose="020F0502020204030204" pitchFamily="34" charset="0"/>
                <a:cs typeface="Calibri" panose="020F0502020204030204" pitchFamily="34" charset="0"/>
              </a:rPr>
              <a:t>are located in </a:t>
            </a:r>
            <a:r>
              <a:rPr lang="en-US" sz="1600" b="1" dirty="0">
                <a:latin typeface="Calibri" panose="020F0502020204030204" pitchFamily="34" charset="0"/>
                <a:cs typeface="Calibri" panose="020F0502020204030204" pitchFamily="34" charset="0"/>
              </a:rPr>
              <a:t>Moncton, Fredericton and Saint John</a:t>
            </a:r>
            <a:r>
              <a:rPr lang="en-US" sz="1600" dirty="0">
                <a:latin typeface="Calibri" panose="020F0502020204030204" pitchFamily="34" charset="0"/>
                <a:cs typeface="Calibri" panose="020F0502020204030204" pitchFamily="34" charset="0"/>
              </a:rPr>
              <a:t>, and offer </a:t>
            </a:r>
            <a:r>
              <a:rPr lang="en-US" sz="1600" b="1" dirty="0">
                <a:latin typeface="Calibri" panose="020F0502020204030204" pitchFamily="34" charset="0"/>
                <a:cs typeface="Calibri" panose="020F0502020204030204" pitchFamily="34" charset="0"/>
              </a:rPr>
              <a:t>funding, mentorship and business related courses</a:t>
            </a:r>
            <a:r>
              <a:rPr lang="en-US" sz="1600" dirty="0">
                <a:latin typeface="Calibri" panose="020F0502020204030204" pitchFamily="34" charset="0"/>
                <a:cs typeface="Calibri" panose="020F0502020204030204" pitchFamily="34" charset="0"/>
              </a:rPr>
              <a:t>. Examples: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Scale Up Atlantic Canada,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Pond-Deshpande Centre,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Planet Hatch etc. </a:t>
            </a:r>
          </a:p>
        </p:txBody>
      </p:sp>
      <p:sp>
        <p:nvSpPr>
          <p:cNvPr id="7" name="Text Placeholder 5">
            <a:extLst>
              <a:ext uri="{FF2B5EF4-FFF2-40B4-BE49-F238E27FC236}">
                <a16:creationId xmlns:a16="http://schemas.microsoft.com/office/drawing/2014/main" id="{3E44EE25-886E-44CB-BE64-FB7F95FE104F}"/>
              </a:ext>
            </a:extLst>
          </p:cNvPr>
          <p:cNvSpPr txBox="1">
            <a:spLocks/>
          </p:cNvSpPr>
          <p:nvPr/>
        </p:nvSpPr>
        <p:spPr>
          <a:xfrm>
            <a:off x="415786" y="2217631"/>
            <a:ext cx="11360427" cy="1235067"/>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SzPct val="100000"/>
            </a:pPr>
            <a:r>
              <a:rPr lang="en-CA" sz="1600" b="1" kern="0" dirty="0"/>
              <a:t>Ocean Supercluster: </a:t>
            </a:r>
            <a:r>
              <a:rPr lang="en-CA" sz="1600" dirty="0">
                <a:latin typeface="Calibri" panose="020F0502020204030204" pitchFamily="34" charset="0"/>
                <a:cs typeface="Calibri" panose="020F0502020204030204" pitchFamily="34" charset="0"/>
              </a:rPr>
              <a:t>based in Atlantic Canada and is focused on using data and autonomous systems to predict and enhance Canada’s maritime and ocean economy</a:t>
            </a:r>
            <a:endParaRPr lang="en-CA" sz="1600" b="1" kern="0" dirty="0"/>
          </a:p>
          <a:p>
            <a:pPr lvl="1">
              <a:buSzPct val="100000"/>
            </a:pPr>
            <a:r>
              <a:rPr lang="en-CA" sz="1600" kern="0" dirty="0"/>
              <a:t>Notable New Brunswick collaborators include </a:t>
            </a:r>
            <a:r>
              <a:rPr lang="en-CA" sz="1600" b="1" kern="0" dirty="0"/>
              <a:t>Academia: </a:t>
            </a:r>
            <a:r>
              <a:rPr lang="en-CA" sz="1600" kern="0" dirty="0"/>
              <a:t>UNB and NB Community College</a:t>
            </a:r>
            <a:r>
              <a:rPr lang="en-CA" sz="1600" b="1" kern="0" dirty="0"/>
              <a:t>; Private sector: </a:t>
            </a:r>
            <a:r>
              <a:rPr lang="en-CA" sz="1600" kern="0" dirty="0" err="1"/>
              <a:t>Envenio</a:t>
            </a:r>
            <a:r>
              <a:rPr lang="en-CA" sz="1600" kern="0" dirty="0"/>
              <a:t>, Irving shipbuilding, Atlantic Towing, Teledyne CARIS; </a:t>
            </a:r>
            <a:r>
              <a:rPr lang="en-CA" sz="1600" b="1" kern="0" dirty="0"/>
              <a:t>International Companies: </a:t>
            </a:r>
            <a:r>
              <a:rPr lang="en-CA" sz="1600" kern="0" dirty="0"/>
              <a:t>Microsoft, IBM, Cisco, Siemens </a:t>
            </a:r>
            <a:endParaRPr lang="en-CA" sz="3200" kern="0" dirty="0"/>
          </a:p>
        </p:txBody>
      </p:sp>
      <p:pic>
        <p:nvPicPr>
          <p:cNvPr id="4" name="Picture 3">
            <a:extLst>
              <a:ext uri="{FF2B5EF4-FFF2-40B4-BE49-F238E27FC236}">
                <a16:creationId xmlns:a16="http://schemas.microsoft.com/office/drawing/2014/main" id="{CD552858-109E-4617-A256-58AA58B4AF3B}"/>
              </a:ext>
            </a:extLst>
          </p:cNvPr>
          <p:cNvPicPr>
            <a:picLocks noChangeAspect="1"/>
          </p:cNvPicPr>
          <p:nvPr/>
        </p:nvPicPr>
        <p:blipFill>
          <a:blip r:embed="rId3"/>
          <a:stretch>
            <a:fillRect/>
          </a:stretch>
        </p:blipFill>
        <p:spPr>
          <a:xfrm>
            <a:off x="190493" y="3433448"/>
            <a:ext cx="11811011" cy="3029522"/>
          </a:xfrm>
          <a:prstGeom prst="rect">
            <a:avLst/>
          </a:prstGeom>
        </p:spPr>
      </p:pic>
    </p:spTree>
    <p:extLst>
      <p:ext uri="{BB962C8B-B14F-4D97-AF65-F5344CB8AC3E}">
        <p14:creationId xmlns:p14="http://schemas.microsoft.com/office/powerpoint/2010/main" val="66539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3DE11-A49C-4EF2-94AF-96ED889FDADA}"/>
              </a:ext>
            </a:extLst>
          </p:cNvPr>
          <p:cNvSpPr>
            <a:spLocks noGrp="1"/>
          </p:cNvSpPr>
          <p:nvPr>
            <p:ph type="ctrTitle"/>
          </p:nvPr>
        </p:nvSpPr>
        <p:spPr>
          <a:xfrm>
            <a:off x="1524000" y="3054949"/>
            <a:ext cx="9144000" cy="748102"/>
          </a:xfrm>
        </p:spPr>
        <p:txBody>
          <a:bodyPr anchor="ctr"/>
          <a:lstStyle/>
          <a:p>
            <a:r>
              <a:rPr lang="en-CA" sz="5000" b="1" dirty="0"/>
              <a:t>Private Sector R&amp;D and Innovation</a:t>
            </a:r>
          </a:p>
        </p:txBody>
      </p:sp>
    </p:spTree>
    <p:extLst>
      <p:ext uri="{BB962C8B-B14F-4D97-AF65-F5344CB8AC3E}">
        <p14:creationId xmlns:p14="http://schemas.microsoft.com/office/powerpoint/2010/main" val="361650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C15434-07CD-4A6A-917C-519D5B214B77}"/>
              </a:ext>
            </a:extLst>
          </p:cNvPr>
          <p:cNvSpPr>
            <a:spLocks noGrp="1"/>
          </p:cNvSpPr>
          <p:nvPr>
            <p:ph type="body" idx="2"/>
          </p:nvPr>
        </p:nvSpPr>
        <p:spPr>
          <a:xfrm>
            <a:off x="0" y="0"/>
            <a:ext cx="12192000" cy="537328"/>
          </a:xfrm>
        </p:spPr>
        <p:txBody>
          <a:bodyPr/>
          <a:lstStyle/>
          <a:p>
            <a:r>
              <a:rPr lang="en-US" sz="2400" dirty="0"/>
              <a:t>	</a:t>
            </a:r>
            <a:r>
              <a:rPr lang="en-US" dirty="0"/>
              <a:t>Large and Medium Businesses (200+ employees) by Location and Sector</a:t>
            </a:r>
            <a:r>
              <a:rPr lang="en-CA" dirty="0"/>
              <a:t> </a:t>
            </a:r>
            <a:endParaRPr lang="en-CA" sz="2400" dirty="0"/>
          </a:p>
        </p:txBody>
      </p:sp>
      <p:pic>
        <p:nvPicPr>
          <p:cNvPr id="5" name="Picture 4">
            <a:extLst>
              <a:ext uri="{FF2B5EF4-FFF2-40B4-BE49-F238E27FC236}">
                <a16:creationId xmlns:a16="http://schemas.microsoft.com/office/drawing/2014/main" id="{F517B33E-4F5D-452E-BD8A-1E30223FB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60" y="2390446"/>
            <a:ext cx="3525664" cy="3466409"/>
          </a:xfrm>
          <a:prstGeom prst="rect">
            <a:avLst/>
          </a:prstGeom>
        </p:spPr>
      </p:pic>
      <p:pic>
        <p:nvPicPr>
          <p:cNvPr id="7" name="Picture 6">
            <a:extLst>
              <a:ext uri="{FF2B5EF4-FFF2-40B4-BE49-F238E27FC236}">
                <a16:creationId xmlns:a16="http://schemas.microsoft.com/office/drawing/2014/main" id="{35063467-8D0F-48AE-9FDD-3233177DE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518" y="2390446"/>
            <a:ext cx="3525664" cy="3466409"/>
          </a:xfrm>
          <a:prstGeom prst="rect">
            <a:avLst/>
          </a:prstGeom>
        </p:spPr>
      </p:pic>
      <p:pic>
        <p:nvPicPr>
          <p:cNvPr id="9" name="Picture 8">
            <a:extLst>
              <a:ext uri="{FF2B5EF4-FFF2-40B4-BE49-F238E27FC236}">
                <a16:creationId xmlns:a16="http://schemas.microsoft.com/office/drawing/2014/main" id="{391FCC2E-B960-4CD5-808A-16D4C0E4BA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676" y="2390445"/>
            <a:ext cx="3525664" cy="3466409"/>
          </a:xfrm>
          <a:prstGeom prst="rect">
            <a:avLst/>
          </a:prstGeom>
        </p:spPr>
      </p:pic>
      <p:pic>
        <p:nvPicPr>
          <p:cNvPr id="14" name="Picture 13">
            <a:extLst>
              <a:ext uri="{FF2B5EF4-FFF2-40B4-BE49-F238E27FC236}">
                <a16:creationId xmlns:a16="http://schemas.microsoft.com/office/drawing/2014/main" id="{531D92F8-0109-4A95-A859-6AA548924463}"/>
              </a:ext>
            </a:extLst>
          </p:cNvPr>
          <p:cNvPicPr>
            <a:picLocks noChangeAspect="1"/>
          </p:cNvPicPr>
          <p:nvPr/>
        </p:nvPicPr>
        <p:blipFill>
          <a:blip r:embed="rId6"/>
          <a:stretch>
            <a:fillRect/>
          </a:stretch>
        </p:blipFill>
        <p:spPr>
          <a:xfrm>
            <a:off x="4349518" y="5848895"/>
            <a:ext cx="2951521" cy="378016"/>
          </a:xfrm>
          <a:prstGeom prst="rect">
            <a:avLst/>
          </a:prstGeom>
        </p:spPr>
      </p:pic>
      <p:pic>
        <p:nvPicPr>
          <p:cNvPr id="15" name="Picture 14">
            <a:extLst>
              <a:ext uri="{FF2B5EF4-FFF2-40B4-BE49-F238E27FC236}">
                <a16:creationId xmlns:a16="http://schemas.microsoft.com/office/drawing/2014/main" id="{A8A81B6F-8AFB-4E9A-99AE-3F45D8D5BD6E}"/>
              </a:ext>
            </a:extLst>
          </p:cNvPr>
          <p:cNvPicPr>
            <a:picLocks noChangeAspect="1"/>
          </p:cNvPicPr>
          <p:nvPr/>
        </p:nvPicPr>
        <p:blipFill>
          <a:blip r:embed="rId7"/>
          <a:stretch>
            <a:fillRect/>
          </a:stretch>
        </p:blipFill>
        <p:spPr>
          <a:xfrm>
            <a:off x="8358360" y="5892650"/>
            <a:ext cx="2571738" cy="248411"/>
          </a:xfrm>
          <a:prstGeom prst="rect">
            <a:avLst/>
          </a:prstGeom>
        </p:spPr>
      </p:pic>
      <p:sp>
        <p:nvSpPr>
          <p:cNvPr id="24" name="TextBox 23">
            <a:extLst>
              <a:ext uri="{FF2B5EF4-FFF2-40B4-BE49-F238E27FC236}">
                <a16:creationId xmlns:a16="http://schemas.microsoft.com/office/drawing/2014/main" id="{78F3DEF2-C0A5-4A48-B793-6B64FD6441F6}"/>
              </a:ext>
            </a:extLst>
          </p:cNvPr>
          <p:cNvSpPr txBox="1"/>
          <p:nvPr/>
        </p:nvSpPr>
        <p:spPr>
          <a:xfrm>
            <a:off x="254000" y="753971"/>
            <a:ext cx="11597324" cy="1785104"/>
          </a:xfrm>
          <a:prstGeom prst="rect">
            <a:avLst/>
          </a:prstGeom>
          <a:noFill/>
        </p:spPr>
        <p:txBody>
          <a:bodyPr wrap="square" rtlCol="0">
            <a:spAutoFit/>
          </a:bodyPr>
          <a:lstStyle/>
          <a:p>
            <a:pPr marL="285750" indent="-285750">
              <a:buFont typeface="Arial" panose="020B0604020202020204" pitchFamily="34" charset="0"/>
              <a:buChar char="•"/>
            </a:pPr>
            <a:r>
              <a:rPr lang="en-CA" sz="2000" dirty="0">
                <a:latin typeface="Calibri" panose="020F0502020204030204" pitchFamily="34" charset="0"/>
                <a:cs typeface="Calibri" panose="020F0502020204030204" pitchFamily="34" charset="0"/>
              </a:rPr>
              <a:t>The majority of NB’s large and medium sized businesses are located in Moncton, Fredericton and Saint John</a:t>
            </a:r>
          </a:p>
          <a:p>
            <a:pPr marL="742950" lvl="1" indent="-285750">
              <a:buFont typeface="Arial" panose="020B0604020202020204" pitchFamily="34" charset="0"/>
              <a:buChar char="•"/>
            </a:pPr>
            <a:r>
              <a:rPr lang="en-CA" b="1" dirty="0">
                <a:latin typeface="Calibri" panose="020F0502020204030204" pitchFamily="34" charset="0"/>
                <a:cs typeface="Calibri" panose="020F0502020204030204" pitchFamily="34" charset="0"/>
              </a:rPr>
              <a:t>Tech companies </a:t>
            </a:r>
            <a:r>
              <a:rPr lang="en-CA" dirty="0">
                <a:latin typeface="Calibri" panose="020F0502020204030204" pitchFamily="34" charset="0"/>
                <a:cs typeface="Calibri" panose="020F0502020204030204" pitchFamily="34" charset="0"/>
              </a:rPr>
              <a:t>are mostly located in the </a:t>
            </a:r>
            <a:r>
              <a:rPr lang="en-CA" b="1" dirty="0">
                <a:latin typeface="Calibri" panose="020F0502020204030204" pitchFamily="34" charset="0"/>
                <a:cs typeface="Calibri" panose="020F0502020204030204" pitchFamily="34" charset="0"/>
              </a:rPr>
              <a:t>Moncton and Saint John </a:t>
            </a:r>
            <a:r>
              <a:rPr lang="en-CA" dirty="0">
                <a:latin typeface="Calibri" panose="020F0502020204030204" pitchFamily="34" charset="0"/>
                <a:cs typeface="Calibri" panose="020F0502020204030204" pitchFamily="34" charset="0"/>
              </a:rPr>
              <a:t>areas</a:t>
            </a:r>
          </a:p>
          <a:p>
            <a:pPr marL="742950" lvl="1" indent="-285750">
              <a:buFont typeface="Arial" panose="020B0604020202020204" pitchFamily="34" charset="0"/>
              <a:buChar char="•"/>
            </a:pPr>
            <a:r>
              <a:rPr lang="en-CA" b="1" dirty="0">
                <a:latin typeface="Calibri" panose="020F0502020204030204" pitchFamily="34" charset="0"/>
                <a:cs typeface="Calibri" panose="020F0502020204030204" pitchFamily="34" charset="0"/>
              </a:rPr>
              <a:t>Industry/Manufacturing/Construction &amp; Services </a:t>
            </a:r>
            <a:r>
              <a:rPr lang="en-CA" dirty="0">
                <a:latin typeface="Calibri" panose="020F0502020204030204" pitchFamily="34" charset="0"/>
                <a:cs typeface="Calibri" panose="020F0502020204030204" pitchFamily="34" charset="0"/>
              </a:rPr>
              <a:t>companies are </a:t>
            </a:r>
            <a:r>
              <a:rPr lang="en-CA" b="1" dirty="0">
                <a:latin typeface="Calibri" panose="020F0502020204030204" pitchFamily="34" charset="0"/>
                <a:cs typeface="Calibri" panose="020F0502020204030204" pitchFamily="34" charset="0"/>
              </a:rPr>
              <a:t>dispersed</a:t>
            </a:r>
            <a:r>
              <a:rPr lang="en-CA" dirty="0">
                <a:latin typeface="Calibri" panose="020F0502020204030204" pitchFamily="34" charset="0"/>
                <a:cs typeface="Calibri" panose="020F0502020204030204" pitchFamily="34" charset="0"/>
              </a:rPr>
              <a:t> across NB</a:t>
            </a:r>
          </a:p>
          <a:p>
            <a:pPr marL="742950" lvl="1" indent="-285750">
              <a:buFont typeface="Arial" panose="020B0604020202020204" pitchFamily="34" charset="0"/>
              <a:buChar char="•"/>
            </a:pPr>
            <a:r>
              <a:rPr lang="en-CA" b="1" dirty="0">
                <a:latin typeface="Calibri" panose="020F0502020204030204" pitchFamily="34" charset="0"/>
                <a:cs typeface="Calibri" panose="020F0502020204030204" pitchFamily="34" charset="0"/>
              </a:rPr>
              <a:t>Retail and Trade &amp; Transport and Warehousing </a:t>
            </a:r>
            <a:r>
              <a:rPr lang="en-CA" dirty="0">
                <a:latin typeface="Calibri" panose="020F0502020204030204" pitchFamily="34" charset="0"/>
                <a:cs typeface="Calibri" panose="020F0502020204030204" pitchFamily="34" charset="0"/>
              </a:rPr>
              <a:t>are located in the </a:t>
            </a:r>
            <a:r>
              <a:rPr lang="en-CA" b="1" dirty="0">
                <a:latin typeface="Calibri" panose="020F0502020204030204" pitchFamily="34" charset="0"/>
                <a:cs typeface="Calibri" panose="020F0502020204030204" pitchFamily="34" charset="0"/>
              </a:rPr>
              <a:t>southern half of the province</a:t>
            </a:r>
          </a:p>
          <a:p>
            <a:pPr marL="742950" lvl="1" indent="-285750">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dirty="0">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D691F1DD-28A8-4DA0-A8A5-A10EE211D426}"/>
              </a:ext>
            </a:extLst>
          </p:cNvPr>
          <p:cNvPicPr>
            <a:picLocks noChangeAspect="1"/>
          </p:cNvPicPr>
          <p:nvPr/>
        </p:nvPicPr>
        <p:blipFill>
          <a:blip r:embed="rId8"/>
          <a:stretch>
            <a:fillRect/>
          </a:stretch>
        </p:blipFill>
        <p:spPr>
          <a:xfrm>
            <a:off x="392226" y="5886387"/>
            <a:ext cx="824694" cy="248411"/>
          </a:xfrm>
          <a:prstGeom prst="rect">
            <a:avLst/>
          </a:prstGeom>
        </p:spPr>
      </p:pic>
      <p:sp>
        <p:nvSpPr>
          <p:cNvPr id="26" name="TextBox 25">
            <a:extLst>
              <a:ext uri="{FF2B5EF4-FFF2-40B4-BE49-F238E27FC236}">
                <a16:creationId xmlns:a16="http://schemas.microsoft.com/office/drawing/2014/main" id="{4A1A72F0-2BCB-454F-8504-8478D998E3FD}"/>
              </a:ext>
            </a:extLst>
          </p:cNvPr>
          <p:cNvSpPr txBox="1"/>
          <p:nvPr/>
        </p:nvSpPr>
        <p:spPr>
          <a:xfrm>
            <a:off x="1" y="6256444"/>
            <a:ext cx="12191999"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Note: larger bubble sizes represent larger employers </a:t>
            </a:r>
          </a:p>
          <a:p>
            <a:r>
              <a:rPr lang="en-US" sz="1200" dirty="0">
                <a:latin typeface="Calibri" panose="020F0502020204030204" pitchFamily="34" charset="0"/>
                <a:cs typeface="Calibri" panose="020F0502020204030204" pitchFamily="34" charset="0"/>
              </a:rPr>
              <a:t>(Source: D&amp;B Hoovers, 201</a:t>
            </a:r>
            <a:r>
              <a:rPr lang="en-CA" sz="1200" dirty="0">
                <a:latin typeface="Calibri" panose="020F0502020204030204" pitchFamily="34" charset="0"/>
                <a:cs typeface="Calibri" panose="020F0502020204030204" pitchFamily="34" charset="0"/>
              </a:rPr>
              <a:t>9</a:t>
            </a:r>
            <a:r>
              <a:rPr lang="en-US" sz="1200" dirty="0">
                <a:latin typeface="Calibri" panose="020F0502020204030204" pitchFamily="34" charset="0"/>
                <a:cs typeface="Calibri" panose="020F0502020204030204" pitchFamily="34" charset="0"/>
              </a:rPr>
              <a:t>)</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707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283D90-2B0F-4FCC-9BAB-B01579CA76B6}"/>
              </a:ext>
            </a:extLst>
          </p:cNvPr>
          <p:cNvSpPr>
            <a:spLocks noGrp="1"/>
          </p:cNvSpPr>
          <p:nvPr>
            <p:ph type="body" idx="1"/>
          </p:nvPr>
        </p:nvSpPr>
        <p:spPr>
          <a:xfrm>
            <a:off x="838199" y="857251"/>
            <a:ext cx="10623699" cy="2101052"/>
          </a:xfrm>
        </p:spPr>
        <p:txBody>
          <a:bodyPr/>
          <a:lstStyle/>
          <a:p>
            <a:pPr>
              <a:buSzPct val="100000"/>
            </a:pPr>
            <a:r>
              <a:rPr lang="en-CA" sz="2000" b="1" dirty="0"/>
              <a:t>Saint John </a:t>
            </a:r>
            <a:r>
              <a:rPr lang="en-CA" sz="2000" dirty="0"/>
              <a:t>hosts a large percentage of innovative Software and Hardware companies</a:t>
            </a:r>
          </a:p>
          <a:p>
            <a:pPr>
              <a:buSzPct val="100000"/>
            </a:pPr>
            <a:r>
              <a:rPr lang="en-CA" sz="2000" dirty="0"/>
              <a:t>Fredericton’s and Moncton’s innovative small businesses are more diversified across industries</a:t>
            </a:r>
          </a:p>
        </p:txBody>
      </p:sp>
      <p:sp>
        <p:nvSpPr>
          <p:cNvPr id="3" name="Text Placeholder 2">
            <a:extLst>
              <a:ext uri="{FF2B5EF4-FFF2-40B4-BE49-F238E27FC236}">
                <a16:creationId xmlns:a16="http://schemas.microsoft.com/office/drawing/2014/main" id="{51FA2F67-79E8-424B-9ACC-353BA7BD8731}"/>
              </a:ext>
            </a:extLst>
          </p:cNvPr>
          <p:cNvSpPr>
            <a:spLocks noGrp="1"/>
          </p:cNvSpPr>
          <p:nvPr>
            <p:ph type="body" idx="2"/>
          </p:nvPr>
        </p:nvSpPr>
        <p:spPr>
          <a:xfrm>
            <a:off x="-1" y="0"/>
            <a:ext cx="12191999" cy="693964"/>
          </a:xfrm>
        </p:spPr>
        <p:txBody>
          <a:bodyPr/>
          <a:lstStyle/>
          <a:p>
            <a:r>
              <a:rPr lang="en-US" dirty="0"/>
              <a:t>	Innovative Businesses (&lt;100 employees) by Location and Sector</a:t>
            </a:r>
            <a:r>
              <a:rPr lang="en-CA" dirty="0"/>
              <a:t> </a:t>
            </a:r>
          </a:p>
          <a:p>
            <a:endParaRPr lang="en-CA" dirty="0"/>
          </a:p>
        </p:txBody>
      </p:sp>
      <p:grpSp>
        <p:nvGrpSpPr>
          <p:cNvPr id="6" name="Group 5">
            <a:extLst>
              <a:ext uri="{FF2B5EF4-FFF2-40B4-BE49-F238E27FC236}">
                <a16:creationId xmlns:a16="http://schemas.microsoft.com/office/drawing/2014/main" id="{D7D6B0F4-AAC1-457B-9910-B326558C34C6}"/>
              </a:ext>
            </a:extLst>
          </p:cNvPr>
          <p:cNvGrpSpPr/>
          <p:nvPr/>
        </p:nvGrpSpPr>
        <p:grpSpPr>
          <a:xfrm>
            <a:off x="5374065" y="1752917"/>
            <a:ext cx="5979736" cy="4465117"/>
            <a:chOff x="2700228" y="2692183"/>
            <a:chExt cx="5670773" cy="4359077"/>
          </a:xfrm>
        </p:grpSpPr>
        <p:pic>
          <p:nvPicPr>
            <p:cNvPr id="4" name="Picture 3">
              <a:extLst>
                <a:ext uri="{FF2B5EF4-FFF2-40B4-BE49-F238E27FC236}">
                  <a16:creationId xmlns:a16="http://schemas.microsoft.com/office/drawing/2014/main" id="{08857ECE-C386-42B1-B4AA-17BDFD8EDF60}"/>
                </a:ext>
              </a:extLst>
            </p:cNvPr>
            <p:cNvPicPr>
              <a:picLocks noChangeAspect="1"/>
            </p:cNvPicPr>
            <p:nvPr/>
          </p:nvPicPr>
          <p:blipFill>
            <a:blip r:embed="rId2"/>
            <a:stretch>
              <a:fillRect/>
            </a:stretch>
          </p:blipFill>
          <p:spPr>
            <a:xfrm>
              <a:off x="2700228" y="3358262"/>
              <a:ext cx="5670773" cy="3692998"/>
            </a:xfrm>
            <a:prstGeom prst="rect">
              <a:avLst/>
            </a:prstGeom>
          </p:spPr>
        </p:pic>
        <p:sp>
          <p:nvSpPr>
            <p:cNvPr id="5" name="Text Placeholder 1">
              <a:extLst>
                <a:ext uri="{FF2B5EF4-FFF2-40B4-BE49-F238E27FC236}">
                  <a16:creationId xmlns:a16="http://schemas.microsoft.com/office/drawing/2014/main" id="{FD92892E-605C-40FF-9425-3D2EA1D25EC2}"/>
                </a:ext>
              </a:extLst>
            </p:cNvPr>
            <p:cNvSpPr txBox="1">
              <a:spLocks/>
            </p:cNvSpPr>
            <p:nvPr/>
          </p:nvSpPr>
          <p:spPr>
            <a:xfrm>
              <a:off x="4553145" y="2692183"/>
              <a:ext cx="3817855" cy="58443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buNone/>
              </a:pPr>
              <a:r>
                <a:rPr lang="en-US" sz="1400" kern="0" dirty="0"/>
                <a:t>New Brunswick Small Businesses (Less than 100 Employees) by Sector and Location </a:t>
              </a:r>
              <a:endParaRPr lang="en-CA" sz="1400" kern="0" dirty="0"/>
            </a:p>
          </p:txBody>
        </p:sp>
      </p:grpSp>
      <p:sp>
        <p:nvSpPr>
          <p:cNvPr id="7" name="TextBox 6">
            <a:extLst>
              <a:ext uri="{FF2B5EF4-FFF2-40B4-BE49-F238E27FC236}">
                <a16:creationId xmlns:a16="http://schemas.microsoft.com/office/drawing/2014/main" id="{200319C5-2CDA-4A26-885F-D7A961DA7AB6}"/>
              </a:ext>
            </a:extLst>
          </p:cNvPr>
          <p:cNvSpPr txBox="1"/>
          <p:nvPr/>
        </p:nvSpPr>
        <p:spPr>
          <a:xfrm>
            <a:off x="-2" y="6429991"/>
            <a:ext cx="12191999"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(Source: </a:t>
            </a:r>
            <a:r>
              <a:rPr lang="en-CA" sz="1200" dirty="0" err="1">
                <a:latin typeface="Calibri" panose="020F0502020204030204" pitchFamily="34" charset="0"/>
                <a:cs typeface="Calibri" panose="020F0502020204030204" pitchFamily="34" charset="0"/>
              </a:rPr>
              <a:t>Hockeystick</a:t>
            </a:r>
            <a:r>
              <a:rPr lang="en-CA" sz="1200" dirty="0">
                <a:latin typeface="Calibri" panose="020F0502020204030204" pitchFamily="34" charset="0"/>
                <a:cs typeface="Calibri" panose="020F0502020204030204" pitchFamily="34" charset="0"/>
              </a:rPr>
              <a:t>, 2019</a:t>
            </a:r>
            <a:r>
              <a:rPr lang="en-US" sz="1200" dirty="0">
                <a:latin typeface="Calibri" panose="020F0502020204030204" pitchFamily="34" charset="0"/>
                <a:cs typeface="Calibri" panose="020F0502020204030204" pitchFamily="34" charset="0"/>
              </a:rPr>
              <a:t>)</a:t>
            </a:r>
            <a:endParaRPr lang="en-CA" sz="12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C8F78C1-F9F8-4569-9D96-B5AFDFAFC9FA}"/>
              </a:ext>
            </a:extLst>
          </p:cNvPr>
          <p:cNvPicPr>
            <a:picLocks noChangeAspect="1"/>
          </p:cNvPicPr>
          <p:nvPr/>
        </p:nvPicPr>
        <p:blipFill>
          <a:blip r:embed="rId3"/>
          <a:stretch>
            <a:fillRect/>
          </a:stretch>
        </p:blipFill>
        <p:spPr>
          <a:xfrm>
            <a:off x="1037213" y="2351570"/>
            <a:ext cx="4137839" cy="3538426"/>
          </a:xfrm>
          <a:prstGeom prst="rect">
            <a:avLst/>
          </a:prstGeom>
        </p:spPr>
      </p:pic>
    </p:spTree>
    <p:extLst>
      <p:ext uri="{BB962C8B-B14F-4D97-AF65-F5344CB8AC3E}">
        <p14:creationId xmlns:p14="http://schemas.microsoft.com/office/powerpoint/2010/main" val="37778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6E10AD-C1D4-4A25-B612-AA6D4601879C}"/>
              </a:ext>
            </a:extLst>
          </p:cNvPr>
          <p:cNvSpPr>
            <a:spLocks noGrp="1"/>
          </p:cNvSpPr>
          <p:nvPr>
            <p:ph type="body" idx="1"/>
          </p:nvPr>
        </p:nvSpPr>
        <p:spPr>
          <a:xfrm>
            <a:off x="838196" y="769307"/>
            <a:ext cx="10515600" cy="2260025"/>
          </a:xfrm>
        </p:spPr>
        <p:txBody>
          <a:bodyPr/>
          <a:lstStyle/>
          <a:p>
            <a:pPr>
              <a:buSzPct val="100000"/>
            </a:pPr>
            <a:r>
              <a:rPr lang="en-CA" sz="2400" dirty="0"/>
              <a:t>According to Statistics Canada, New Brunswick businesses performed </a:t>
            </a:r>
            <a:r>
              <a:rPr lang="en-CA" sz="2400" b="1" dirty="0"/>
              <a:t>$127 M </a:t>
            </a:r>
            <a:r>
              <a:rPr lang="en-CA" sz="2400" dirty="0"/>
              <a:t>in R&amp;D, or </a:t>
            </a:r>
            <a:r>
              <a:rPr lang="en-CA" sz="2400" b="1" dirty="0"/>
              <a:t>36% </a:t>
            </a:r>
            <a:r>
              <a:rPr lang="en-CA" sz="2400" dirty="0"/>
              <a:t>of total R&amp;D in New Brunswick. This is far </a:t>
            </a:r>
            <a:r>
              <a:rPr lang="en-CA" sz="2400" b="1" dirty="0"/>
              <a:t>below the 53% Canadian average</a:t>
            </a:r>
            <a:endParaRPr lang="en-CA" sz="2400" dirty="0"/>
          </a:p>
          <a:p>
            <a:pPr>
              <a:buSzPct val="100000"/>
            </a:pPr>
            <a:r>
              <a:rPr lang="en-CA" sz="2400" dirty="0"/>
              <a:t>NB BERD ranked </a:t>
            </a:r>
            <a:r>
              <a:rPr lang="en-CA" sz="2400" b="1" dirty="0"/>
              <a:t>7</a:t>
            </a:r>
            <a:r>
              <a:rPr lang="en-CA" sz="2400" b="1" baseline="30000" dirty="0"/>
              <a:t>th</a:t>
            </a:r>
            <a:r>
              <a:rPr lang="en-CA" sz="2400" dirty="0"/>
              <a:t> with respect to BERD/GDP, and </a:t>
            </a:r>
            <a:r>
              <a:rPr lang="en-CA" sz="2400" b="1" dirty="0"/>
              <a:t>8</a:t>
            </a:r>
            <a:r>
              <a:rPr lang="en-CA" sz="2400" b="1" baseline="30000" dirty="0"/>
              <a:t>th</a:t>
            </a:r>
            <a:r>
              <a:rPr lang="en-CA" sz="2400" b="1" dirty="0"/>
              <a:t> </a:t>
            </a:r>
            <a:r>
              <a:rPr lang="en-CA" sz="2400" dirty="0"/>
              <a:t>with respect to BERD per capita. </a:t>
            </a:r>
            <a:r>
              <a:rPr lang="en-CA" sz="2400" b="1" dirty="0"/>
              <a:t>NB BERD performance is on par with other Atlantic Canada provinces</a:t>
            </a:r>
          </a:p>
          <a:p>
            <a:pPr>
              <a:buSzPct val="100000"/>
            </a:pPr>
            <a:endParaRPr lang="en-CA" sz="2400" dirty="0"/>
          </a:p>
          <a:p>
            <a:pPr>
              <a:buSzPct val="100000"/>
            </a:pPr>
            <a:endParaRPr lang="en-CA" sz="2400" dirty="0"/>
          </a:p>
          <a:p>
            <a:pPr>
              <a:buSzPct val="100000"/>
            </a:pPr>
            <a:endParaRPr lang="en-CA" sz="2400" b="1" dirty="0"/>
          </a:p>
        </p:txBody>
      </p:sp>
      <p:sp>
        <p:nvSpPr>
          <p:cNvPr id="3" name="Text Placeholder 2">
            <a:extLst>
              <a:ext uri="{FF2B5EF4-FFF2-40B4-BE49-F238E27FC236}">
                <a16:creationId xmlns:a16="http://schemas.microsoft.com/office/drawing/2014/main" id="{3647F2B4-17E9-43B1-8499-209DE6FEDCEF}"/>
              </a:ext>
            </a:extLst>
          </p:cNvPr>
          <p:cNvSpPr>
            <a:spLocks noGrp="1"/>
          </p:cNvSpPr>
          <p:nvPr>
            <p:ph type="body" idx="2"/>
          </p:nvPr>
        </p:nvSpPr>
        <p:spPr>
          <a:xfrm>
            <a:off x="0" y="0"/>
            <a:ext cx="12094590" cy="693964"/>
          </a:xfrm>
        </p:spPr>
        <p:txBody>
          <a:bodyPr/>
          <a:lstStyle/>
          <a:p>
            <a:r>
              <a:rPr lang="en-CA" dirty="0"/>
              <a:t>	Business Expenditure on R&amp;D</a:t>
            </a:r>
          </a:p>
        </p:txBody>
      </p:sp>
      <p:sp>
        <p:nvSpPr>
          <p:cNvPr id="6" name="TextBox 5">
            <a:extLst>
              <a:ext uri="{FF2B5EF4-FFF2-40B4-BE49-F238E27FC236}">
                <a16:creationId xmlns:a16="http://schemas.microsoft.com/office/drawing/2014/main" id="{1768F583-C96B-4CDF-849F-5AD311516CCC}"/>
              </a:ext>
            </a:extLst>
          </p:cNvPr>
          <p:cNvSpPr txBox="1"/>
          <p:nvPr/>
        </p:nvSpPr>
        <p:spPr>
          <a:xfrm>
            <a:off x="-4" y="6461045"/>
            <a:ext cx="12191999"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Source: Statistics Canada</a:t>
            </a:r>
          </a:p>
        </p:txBody>
      </p:sp>
      <p:pic>
        <p:nvPicPr>
          <p:cNvPr id="14" name="Picture 13">
            <a:extLst>
              <a:ext uri="{FF2B5EF4-FFF2-40B4-BE49-F238E27FC236}">
                <a16:creationId xmlns:a16="http://schemas.microsoft.com/office/drawing/2014/main" id="{BC474E97-2164-4DB1-AC89-0A0ACC34B2FA}"/>
              </a:ext>
            </a:extLst>
          </p:cNvPr>
          <p:cNvPicPr>
            <a:picLocks noChangeAspect="1"/>
          </p:cNvPicPr>
          <p:nvPr/>
        </p:nvPicPr>
        <p:blipFill>
          <a:blip r:embed="rId3"/>
          <a:stretch>
            <a:fillRect/>
          </a:stretch>
        </p:blipFill>
        <p:spPr>
          <a:xfrm>
            <a:off x="2489012" y="3134212"/>
            <a:ext cx="7213970" cy="1055918"/>
          </a:xfrm>
          <a:prstGeom prst="rect">
            <a:avLst/>
          </a:prstGeom>
        </p:spPr>
      </p:pic>
      <p:pic>
        <p:nvPicPr>
          <p:cNvPr id="7" name="Picture 6">
            <a:extLst>
              <a:ext uri="{FF2B5EF4-FFF2-40B4-BE49-F238E27FC236}">
                <a16:creationId xmlns:a16="http://schemas.microsoft.com/office/drawing/2014/main" id="{71E0B4B2-A326-4694-B090-F1B2A38B1290}"/>
              </a:ext>
            </a:extLst>
          </p:cNvPr>
          <p:cNvPicPr>
            <a:picLocks noChangeAspect="1"/>
          </p:cNvPicPr>
          <p:nvPr/>
        </p:nvPicPr>
        <p:blipFill>
          <a:blip r:embed="rId4"/>
          <a:stretch>
            <a:fillRect/>
          </a:stretch>
        </p:blipFill>
        <p:spPr>
          <a:xfrm>
            <a:off x="1703989" y="3828668"/>
            <a:ext cx="8784015" cy="2566915"/>
          </a:xfrm>
          <a:prstGeom prst="rect">
            <a:avLst/>
          </a:prstGeom>
        </p:spPr>
      </p:pic>
    </p:spTree>
    <p:extLst>
      <p:ext uri="{BB962C8B-B14F-4D97-AF65-F5344CB8AC3E}">
        <p14:creationId xmlns:p14="http://schemas.microsoft.com/office/powerpoint/2010/main" val="1007539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F0A4-E6BD-475B-BD65-26D8D088889A}"/>
              </a:ext>
            </a:extLst>
          </p:cNvPr>
          <p:cNvSpPr>
            <a:spLocks noGrp="1"/>
          </p:cNvSpPr>
          <p:nvPr>
            <p:ph type="ctrTitle"/>
          </p:nvPr>
        </p:nvSpPr>
        <p:spPr>
          <a:xfrm>
            <a:off x="1524000" y="3068945"/>
            <a:ext cx="9144000" cy="720110"/>
          </a:xfrm>
        </p:spPr>
        <p:txBody>
          <a:bodyPr anchor="ctr"/>
          <a:lstStyle/>
          <a:p>
            <a:r>
              <a:rPr lang="en-CA" sz="5000" b="1" dirty="0"/>
              <a:t>Global Markets</a:t>
            </a:r>
          </a:p>
        </p:txBody>
      </p:sp>
    </p:spTree>
    <p:extLst>
      <p:ext uri="{BB962C8B-B14F-4D97-AF65-F5344CB8AC3E}">
        <p14:creationId xmlns:p14="http://schemas.microsoft.com/office/powerpoint/2010/main" val="2530609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AB8EE-F461-4BA4-B0B4-2E468B4EEE45}"/>
              </a:ext>
            </a:extLst>
          </p:cNvPr>
          <p:cNvSpPr>
            <a:spLocks noGrp="1"/>
          </p:cNvSpPr>
          <p:nvPr>
            <p:ph type="body" idx="1"/>
          </p:nvPr>
        </p:nvSpPr>
        <p:spPr>
          <a:xfrm>
            <a:off x="838200" y="857250"/>
            <a:ext cx="10515600" cy="1604555"/>
          </a:xfrm>
        </p:spPr>
        <p:txBody>
          <a:bodyPr>
            <a:normAutofit/>
          </a:bodyPr>
          <a:lstStyle/>
          <a:p>
            <a:pPr>
              <a:buSzPct val="100000"/>
            </a:pPr>
            <a:r>
              <a:rPr lang="en-CA" dirty="0"/>
              <a:t>NB exported </a:t>
            </a:r>
            <a:r>
              <a:rPr lang="en-CA" b="1" dirty="0"/>
              <a:t>$26.6 B </a:t>
            </a:r>
            <a:r>
              <a:rPr lang="en-CA" dirty="0"/>
              <a:t>worth of goods and services in 2017, while importing </a:t>
            </a:r>
            <a:r>
              <a:rPr lang="en-CA" b="1" dirty="0"/>
              <a:t>$31.9 B</a:t>
            </a:r>
          </a:p>
          <a:p>
            <a:pPr>
              <a:buSzPct val="100000"/>
            </a:pPr>
            <a:r>
              <a:rPr lang="en-CA" dirty="0"/>
              <a:t>NB had a negative trade balance of -</a:t>
            </a:r>
            <a:r>
              <a:rPr lang="en-CA" b="1" dirty="0"/>
              <a:t>$5.3 B</a:t>
            </a:r>
          </a:p>
          <a:p>
            <a:pPr>
              <a:buSzPct val="100000"/>
            </a:pPr>
            <a:endParaRPr lang="en-CA" dirty="0"/>
          </a:p>
        </p:txBody>
      </p:sp>
      <p:sp>
        <p:nvSpPr>
          <p:cNvPr id="3" name="Text Placeholder 2">
            <a:extLst>
              <a:ext uri="{FF2B5EF4-FFF2-40B4-BE49-F238E27FC236}">
                <a16:creationId xmlns:a16="http://schemas.microsoft.com/office/drawing/2014/main" id="{D4AD308A-77AE-43A2-98D1-58DC46CC4F55}"/>
              </a:ext>
            </a:extLst>
          </p:cNvPr>
          <p:cNvSpPr>
            <a:spLocks noGrp="1"/>
          </p:cNvSpPr>
          <p:nvPr>
            <p:ph type="body" idx="2"/>
          </p:nvPr>
        </p:nvSpPr>
        <p:spPr>
          <a:xfrm>
            <a:off x="0" y="0"/>
            <a:ext cx="12104016" cy="693964"/>
          </a:xfrm>
        </p:spPr>
        <p:txBody>
          <a:bodyPr/>
          <a:lstStyle/>
          <a:p>
            <a:r>
              <a:rPr lang="en-CA" dirty="0"/>
              <a:t>	New Brunswick Trade Overview</a:t>
            </a:r>
          </a:p>
        </p:txBody>
      </p:sp>
      <p:sp>
        <p:nvSpPr>
          <p:cNvPr id="13" name="TextBox 12">
            <a:extLst>
              <a:ext uri="{FF2B5EF4-FFF2-40B4-BE49-F238E27FC236}">
                <a16:creationId xmlns:a16="http://schemas.microsoft.com/office/drawing/2014/main" id="{FEB11D18-710F-4B57-8372-E663B6D1FAC3}"/>
              </a:ext>
            </a:extLst>
          </p:cNvPr>
          <p:cNvSpPr txBox="1"/>
          <p:nvPr/>
        </p:nvSpPr>
        <p:spPr>
          <a:xfrm>
            <a:off x="0" y="6453639"/>
            <a:ext cx="2202023"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Source: Statistics Canada</a:t>
            </a:r>
          </a:p>
        </p:txBody>
      </p:sp>
      <p:grpSp>
        <p:nvGrpSpPr>
          <p:cNvPr id="5" name="Group 4">
            <a:extLst>
              <a:ext uri="{FF2B5EF4-FFF2-40B4-BE49-F238E27FC236}">
                <a16:creationId xmlns:a16="http://schemas.microsoft.com/office/drawing/2014/main" id="{32EE4D9E-278C-4B08-AE41-A40047F1A2C5}"/>
              </a:ext>
            </a:extLst>
          </p:cNvPr>
          <p:cNvGrpSpPr/>
          <p:nvPr/>
        </p:nvGrpSpPr>
        <p:grpSpPr>
          <a:xfrm>
            <a:off x="371965" y="2912882"/>
            <a:ext cx="11448069" cy="2204639"/>
            <a:chOff x="743932" y="3332794"/>
            <a:chExt cx="10609868" cy="1794153"/>
          </a:xfrm>
        </p:grpSpPr>
        <p:pic>
          <p:nvPicPr>
            <p:cNvPr id="1028" name="Picture 4" descr="http://www.clker.com/cliparts/9/r/X/G/L/D/black-world-md.png">
              <a:extLst>
                <a:ext uri="{FF2B5EF4-FFF2-40B4-BE49-F238E27FC236}">
                  <a16:creationId xmlns:a16="http://schemas.microsoft.com/office/drawing/2014/main" id="{7CCEEDEA-E0FF-48FD-9584-4AAEDCC38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32" y="3733528"/>
              <a:ext cx="2218134" cy="11914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314738574738001735Canada Map.svg.med.png (298Ã207)">
              <a:extLst>
                <a:ext uri="{FF2B5EF4-FFF2-40B4-BE49-F238E27FC236}">
                  <a16:creationId xmlns:a16="http://schemas.microsoft.com/office/drawing/2014/main" id="{75856C9F-AF5C-4400-8F05-84D4C054B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953" y="3668734"/>
              <a:ext cx="1879847" cy="13058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F91E4542-81FB-4588-8824-1458B2C88A0D}"/>
                </a:ext>
              </a:extLst>
            </p:cNvPr>
            <p:cNvSpPr/>
            <p:nvPr/>
          </p:nvSpPr>
          <p:spPr>
            <a:xfrm>
              <a:off x="6955754" y="3668734"/>
              <a:ext cx="2310793" cy="442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    $12.6 M</a:t>
              </a:r>
            </a:p>
          </p:txBody>
        </p:sp>
        <p:sp>
          <p:nvSpPr>
            <p:cNvPr id="10" name="Arrow: Right 9">
              <a:extLst>
                <a:ext uri="{FF2B5EF4-FFF2-40B4-BE49-F238E27FC236}">
                  <a16:creationId xmlns:a16="http://schemas.microsoft.com/office/drawing/2014/main" id="{1348887F-2330-47CF-9E26-D3C624F79C15}"/>
                </a:ext>
              </a:extLst>
            </p:cNvPr>
            <p:cNvSpPr/>
            <p:nvPr/>
          </p:nvSpPr>
          <p:spPr>
            <a:xfrm>
              <a:off x="3215798" y="4413829"/>
              <a:ext cx="2218135" cy="442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   $19.0 B</a:t>
              </a:r>
            </a:p>
          </p:txBody>
        </p:sp>
        <p:sp>
          <p:nvSpPr>
            <p:cNvPr id="7" name="Arrow: Left 6">
              <a:extLst>
                <a:ext uri="{FF2B5EF4-FFF2-40B4-BE49-F238E27FC236}">
                  <a16:creationId xmlns:a16="http://schemas.microsoft.com/office/drawing/2014/main" id="{03EAF620-0406-43AC-96FC-BF989771BC96}"/>
                </a:ext>
              </a:extLst>
            </p:cNvPr>
            <p:cNvSpPr/>
            <p:nvPr/>
          </p:nvSpPr>
          <p:spPr>
            <a:xfrm>
              <a:off x="3215799" y="3668734"/>
              <a:ext cx="2218134" cy="442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$14.0 B</a:t>
              </a:r>
            </a:p>
          </p:txBody>
        </p:sp>
        <p:sp>
          <p:nvSpPr>
            <p:cNvPr id="14" name="Arrow: Left 13">
              <a:extLst>
                <a:ext uri="{FF2B5EF4-FFF2-40B4-BE49-F238E27FC236}">
                  <a16:creationId xmlns:a16="http://schemas.microsoft.com/office/drawing/2014/main" id="{DF8B73F5-CD08-426E-B8C8-88E69C83E462}"/>
                </a:ext>
              </a:extLst>
            </p:cNvPr>
            <p:cNvSpPr/>
            <p:nvPr/>
          </p:nvSpPr>
          <p:spPr>
            <a:xfrm>
              <a:off x="6955754" y="4462788"/>
              <a:ext cx="2310793" cy="442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$12.8 B</a:t>
              </a:r>
            </a:p>
          </p:txBody>
        </p:sp>
        <p:sp>
          <p:nvSpPr>
            <p:cNvPr id="8" name="TextBox 7">
              <a:extLst>
                <a:ext uri="{FF2B5EF4-FFF2-40B4-BE49-F238E27FC236}">
                  <a16:creationId xmlns:a16="http://schemas.microsoft.com/office/drawing/2014/main" id="{3CE27E0E-96FC-4199-9264-2B6D73821D90}"/>
                </a:ext>
              </a:extLst>
            </p:cNvPr>
            <p:cNvSpPr txBox="1"/>
            <p:nvPr/>
          </p:nvSpPr>
          <p:spPr>
            <a:xfrm>
              <a:off x="3991599" y="4100261"/>
              <a:ext cx="666534" cy="300565"/>
            </a:xfrm>
            <a:prstGeom prst="rect">
              <a:avLst/>
            </a:prstGeom>
            <a:noFill/>
          </p:spPr>
          <p:txBody>
            <a:bodyPr wrap="square" rtlCol="0" anchor="ctr">
              <a:spAutoFit/>
            </a:bodyPr>
            <a:lstStyle/>
            <a:p>
              <a:r>
                <a:rPr lang="en-CA" dirty="0">
                  <a:latin typeface="Calibri" panose="020F0502020204030204" pitchFamily="34" charset="0"/>
                  <a:cs typeface="Calibri" panose="020F0502020204030204" pitchFamily="34" charset="0"/>
                </a:rPr>
                <a:t>-$5 B</a:t>
              </a:r>
            </a:p>
          </p:txBody>
        </p:sp>
        <p:sp>
          <p:nvSpPr>
            <p:cNvPr id="16" name="TextBox 15">
              <a:extLst>
                <a:ext uri="{FF2B5EF4-FFF2-40B4-BE49-F238E27FC236}">
                  <a16:creationId xmlns:a16="http://schemas.microsoft.com/office/drawing/2014/main" id="{EF9AAEA4-BA79-49B3-8446-4C42EF766BB9}"/>
                </a:ext>
              </a:extLst>
            </p:cNvPr>
            <p:cNvSpPr txBox="1"/>
            <p:nvPr/>
          </p:nvSpPr>
          <p:spPr>
            <a:xfrm>
              <a:off x="7517262" y="4095204"/>
              <a:ext cx="1187778" cy="369332"/>
            </a:xfrm>
            <a:prstGeom prst="rect">
              <a:avLst/>
            </a:prstGeom>
            <a:noFill/>
          </p:spPr>
          <p:txBody>
            <a:bodyPr wrap="square" rtlCol="0">
              <a:spAutoFit/>
            </a:bodyPr>
            <a:lstStyle/>
            <a:p>
              <a:endParaRPr lang="en-CA"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CA167E-C005-4D30-AB5C-3418006E884E}"/>
                </a:ext>
              </a:extLst>
            </p:cNvPr>
            <p:cNvSpPr txBox="1"/>
            <p:nvPr/>
          </p:nvSpPr>
          <p:spPr>
            <a:xfrm>
              <a:off x="3553739" y="3332794"/>
              <a:ext cx="1542068" cy="369332"/>
            </a:xfrm>
            <a:prstGeom prst="rect">
              <a:avLst/>
            </a:prstGeom>
            <a:noFill/>
          </p:spPr>
          <p:txBody>
            <a:bodyPr wrap="square" rtlCol="0">
              <a:spAutoFit/>
            </a:bodyPr>
            <a:lstStyle/>
            <a:p>
              <a:pPr algn="ctr"/>
              <a:r>
                <a:rPr lang="en-CA" b="1" dirty="0">
                  <a:latin typeface="Calibri" panose="020F0502020204030204" pitchFamily="34" charset="0"/>
                  <a:cs typeface="Calibri" panose="020F0502020204030204" pitchFamily="34" charset="0"/>
                </a:rPr>
                <a:t>Global Trade</a:t>
              </a:r>
            </a:p>
          </p:txBody>
        </p:sp>
        <p:sp>
          <p:nvSpPr>
            <p:cNvPr id="15" name="TextBox 14">
              <a:extLst>
                <a:ext uri="{FF2B5EF4-FFF2-40B4-BE49-F238E27FC236}">
                  <a16:creationId xmlns:a16="http://schemas.microsoft.com/office/drawing/2014/main" id="{32106A27-BCCA-4EBB-97EA-46003F55550E}"/>
                </a:ext>
              </a:extLst>
            </p:cNvPr>
            <p:cNvSpPr txBox="1"/>
            <p:nvPr/>
          </p:nvSpPr>
          <p:spPr>
            <a:xfrm>
              <a:off x="7255671" y="3332794"/>
              <a:ext cx="1710958" cy="369332"/>
            </a:xfrm>
            <a:prstGeom prst="rect">
              <a:avLst/>
            </a:prstGeom>
            <a:noFill/>
          </p:spPr>
          <p:txBody>
            <a:bodyPr wrap="square" rtlCol="0">
              <a:spAutoFit/>
            </a:bodyPr>
            <a:lstStyle/>
            <a:p>
              <a:pPr algn="ctr"/>
              <a:r>
                <a:rPr lang="en-CA" b="1" dirty="0">
                  <a:latin typeface="Calibri" panose="020F0502020204030204" pitchFamily="34" charset="0"/>
                  <a:cs typeface="Calibri" panose="020F0502020204030204" pitchFamily="34" charset="0"/>
                </a:rPr>
                <a:t>Canadian Trade</a:t>
              </a:r>
            </a:p>
          </p:txBody>
        </p:sp>
        <p:sp>
          <p:nvSpPr>
            <p:cNvPr id="17" name="TextBox 16">
              <a:extLst>
                <a:ext uri="{FF2B5EF4-FFF2-40B4-BE49-F238E27FC236}">
                  <a16:creationId xmlns:a16="http://schemas.microsoft.com/office/drawing/2014/main" id="{9A10A84B-E74B-418B-9879-37C7A7047A44}"/>
                </a:ext>
              </a:extLst>
            </p:cNvPr>
            <p:cNvSpPr txBox="1"/>
            <p:nvPr/>
          </p:nvSpPr>
          <p:spPr>
            <a:xfrm>
              <a:off x="7600437" y="4100261"/>
              <a:ext cx="1021425" cy="300565"/>
            </a:xfrm>
            <a:prstGeom prst="rect">
              <a:avLst/>
            </a:prstGeom>
            <a:noFill/>
          </p:spPr>
          <p:txBody>
            <a:bodyPr wrap="square" rtlCol="0" anchor="ctr">
              <a:spAutoFit/>
            </a:bodyPr>
            <a:lstStyle/>
            <a:p>
              <a:r>
                <a:rPr lang="en-CA" dirty="0">
                  <a:latin typeface="Calibri" panose="020F0502020204030204" pitchFamily="34" charset="0"/>
                  <a:cs typeface="Calibri" panose="020F0502020204030204" pitchFamily="34" charset="0"/>
                </a:rPr>
                <a:t>-$200 M</a:t>
              </a:r>
            </a:p>
          </p:txBody>
        </p:sp>
        <p:pic>
          <p:nvPicPr>
            <p:cNvPr id="2050" name="Picture 2" descr="File:Flag map of New Brunswick.png">
              <a:extLst>
                <a:ext uri="{FF2B5EF4-FFF2-40B4-BE49-F238E27FC236}">
                  <a16:creationId xmlns:a16="http://schemas.microsoft.com/office/drawing/2014/main" id="{7CEDFBA0-6DA0-46E8-BADC-A03BA3A80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977" y="3668734"/>
              <a:ext cx="1482517" cy="1458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8871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AB8EE-F461-4BA4-B0B4-2E468B4EEE45}"/>
              </a:ext>
            </a:extLst>
          </p:cNvPr>
          <p:cNvSpPr>
            <a:spLocks noGrp="1"/>
          </p:cNvSpPr>
          <p:nvPr>
            <p:ph type="body" idx="1"/>
          </p:nvPr>
        </p:nvSpPr>
        <p:spPr>
          <a:xfrm>
            <a:off x="723390" y="509556"/>
            <a:ext cx="10955088" cy="3245743"/>
          </a:xfrm>
        </p:spPr>
        <p:txBody>
          <a:bodyPr>
            <a:normAutofit lnSpcReduction="10000"/>
          </a:bodyPr>
          <a:lstStyle/>
          <a:p>
            <a:pPr>
              <a:buSzPct val="100000"/>
            </a:pPr>
            <a:r>
              <a:rPr lang="en-CA" sz="2000" dirty="0"/>
              <a:t>NB’s top 5 export destinations are US </a:t>
            </a:r>
            <a:r>
              <a:rPr lang="en-CA" sz="2000" b="1" dirty="0"/>
              <a:t>(90.2%)</a:t>
            </a:r>
            <a:r>
              <a:rPr lang="en-CA" sz="2000" dirty="0"/>
              <a:t>, India </a:t>
            </a:r>
            <a:r>
              <a:rPr lang="en-CA" sz="2000" b="1" dirty="0"/>
              <a:t>(1.02%) </a:t>
            </a:r>
            <a:r>
              <a:rPr lang="en-CA" sz="2000" dirty="0"/>
              <a:t>and China </a:t>
            </a:r>
            <a:r>
              <a:rPr lang="en-CA" sz="2000" b="1" dirty="0"/>
              <a:t>(1.00%)</a:t>
            </a:r>
            <a:endParaRPr lang="en-CA" sz="2000" dirty="0"/>
          </a:p>
          <a:p>
            <a:pPr lvl="1">
              <a:buSzPct val="100000"/>
            </a:pPr>
            <a:r>
              <a:rPr lang="en-CA" sz="1600" dirty="0"/>
              <a:t>Top exports to </a:t>
            </a:r>
            <a:r>
              <a:rPr lang="en-CA" sz="1600" b="1" dirty="0"/>
              <a:t>US</a:t>
            </a:r>
            <a:r>
              <a:rPr lang="en-CA" sz="1600" dirty="0"/>
              <a:t>: </a:t>
            </a:r>
            <a:r>
              <a:rPr lang="en-US" sz="1600" dirty="0"/>
              <a:t>1. Light oils and Preparations (29.63%), 2. Petroleum oils and other oils (23.35%), 3. Lumber (4.65%)</a:t>
            </a:r>
          </a:p>
          <a:p>
            <a:pPr lvl="1">
              <a:buSzPct val="100000"/>
            </a:pPr>
            <a:r>
              <a:rPr lang="en-US" sz="1600" dirty="0"/>
              <a:t>Top exports to </a:t>
            </a:r>
            <a:r>
              <a:rPr lang="en-US" sz="1600" b="1" dirty="0"/>
              <a:t>India</a:t>
            </a:r>
            <a:r>
              <a:rPr lang="en-US" sz="1600" dirty="0"/>
              <a:t>: 1. Chemical </a:t>
            </a:r>
            <a:r>
              <a:rPr lang="en-US" sz="1600" dirty="0" err="1"/>
              <a:t>Woodpulp</a:t>
            </a:r>
            <a:r>
              <a:rPr lang="en-US" sz="1600" dirty="0"/>
              <a:t> (Dissolving Grades) (95.79%), 2. Lead (1.83%), 3. Thermometers and Pyrometers (0.51%)</a:t>
            </a:r>
          </a:p>
          <a:p>
            <a:pPr lvl="1">
              <a:buSzPct val="100000"/>
            </a:pPr>
            <a:r>
              <a:rPr lang="en-CA" sz="1600" dirty="0"/>
              <a:t>Top exports to </a:t>
            </a:r>
            <a:r>
              <a:rPr lang="en-CA" sz="1600" b="1" dirty="0"/>
              <a:t>China</a:t>
            </a:r>
            <a:r>
              <a:rPr lang="en-CA" sz="1600" dirty="0"/>
              <a:t>: </a:t>
            </a:r>
            <a:r>
              <a:rPr lang="en-US" sz="1600" dirty="0"/>
              <a:t>1. Chemical </a:t>
            </a:r>
            <a:r>
              <a:rPr lang="en-US" sz="1600" dirty="0" err="1"/>
              <a:t>Woodpulp</a:t>
            </a:r>
            <a:r>
              <a:rPr lang="en-US" sz="1600" dirty="0"/>
              <a:t> (Dissolving Grades) (39.55%), 2. Atlantic/Danube Salmon (13.97%), 3. Crabs (13.66%)</a:t>
            </a:r>
          </a:p>
          <a:p>
            <a:pPr>
              <a:buSzPct val="100000"/>
            </a:pPr>
            <a:r>
              <a:rPr lang="en-CA" sz="2000" dirty="0"/>
              <a:t>NB export destinations are </a:t>
            </a:r>
            <a:r>
              <a:rPr lang="en-CA" sz="2000" b="1" dirty="0"/>
              <a:t>much less diversified </a:t>
            </a:r>
            <a:r>
              <a:rPr lang="en-CA" sz="2000" dirty="0"/>
              <a:t>than Canada’s, with exports to the U.S. constituting </a:t>
            </a:r>
            <a:r>
              <a:rPr lang="en-CA" sz="2000" b="1" dirty="0"/>
              <a:t>90.2%</a:t>
            </a:r>
            <a:r>
              <a:rPr lang="en-CA" sz="2000" dirty="0"/>
              <a:t> of all exports </a:t>
            </a:r>
          </a:p>
          <a:p>
            <a:pPr lvl="1">
              <a:buSzPct val="100000"/>
            </a:pPr>
            <a:r>
              <a:rPr lang="en-CA" sz="1600" dirty="0"/>
              <a:t>In comparison, the US represents 75.1% of Canadian export destinations</a:t>
            </a:r>
          </a:p>
          <a:p>
            <a:pPr lvl="1">
              <a:buSzPct val="100000"/>
            </a:pPr>
            <a:r>
              <a:rPr lang="en-CA" sz="1600" dirty="0"/>
              <a:t>This is in contrast to NB’s </a:t>
            </a:r>
            <a:r>
              <a:rPr lang="en-CA" sz="1600" i="1" dirty="0"/>
              <a:t>import</a:t>
            </a:r>
            <a:r>
              <a:rPr lang="en-CA" sz="1600" dirty="0"/>
              <a:t> origins, which are more diversified compared to Canada</a:t>
            </a:r>
          </a:p>
          <a:p>
            <a:pPr marL="361950" indent="-285750">
              <a:buSzPct val="100000"/>
            </a:pPr>
            <a:r>
              <a:rPr lang="en-CA" sz="2000" dirty="0"/>
              <a:t>NB’s exporters’ high dependence on the US leaves them in a vulnerable position</a:t>
            </a:r>
          </a:p>
          <a:p>
            <a:pPr marL="76200" indent="0">
              <a:buSzPct val="100000"/>
              <a:buNone/>
            </a:pPr>
            <a:endParaRPr lang="en-CA" sz="1600" dirty="0"/>
          </a:p>
        </p:txBody>
      </p:sp>
      <p:sp>
        <p:nvSpPr>
          <p:cNvPr id="3" name="Text Placeholder 2">
            <a:extLst>
              <a:ext uri="{FF2B5EF4-FFF2-40B4-BE49-F238E27FC236}">
                <a16:creationId xmlns:a16="http://schemas.microsoft.com/office/drawing/2014/main" id="{D4AD308A-77AE-43A2-98D1-58DC46CC4F55}"/>
              </a:ext>
            </a:extLst>
          </p:cNvPr>
          <p:cNvSpPr>
            <a:spLocks noGrp="1"/>
          </p:cNvSpPr>
          <p:nvPr>
            <p:ph type="body" idx="2"/>
          </p:nvPr>
        </p:nvSpPr>
        <p:spPr>
          <a:xfrm>
            <a:off x="0" y="0"/>
            <a:ext cx="12192000" cy="693964"/>
          </a:xfrm>
        </p:spPr>
        <p:txBody>
          <a:bodyPr/>
          <a:lstStyle/>
          <a:p>
            <a:r>
              <a:rPr lang="en-CA" dirty="0"/>
              <a:t>	Diversification in Trade: Exports</a:t>
            </a:r>
          </a:p>
        </p:txBody>
      </p:sp>
      <p:sp>
        <p:nvSpPr>
          <p:cNvPr id="7" name="TextBox 6">
            <a:extLst>
              <a:ext uri="{FF2B5EF4-FFF2-40B4-BE49-F238E27FC236}">
                <a16:creationId xmlns:a16="http://schemas.microsoft.com/office/drawing/2014/main" id="{020A830B-478E-4904-90E9-D2592FD12ED4}"/>
              </a:ext>
            </a:extLst>
          </p:cNvPr>
          <p:cNvSpPr txBox="1"/>
          <p:nvPr/>
        </p:nvSpPr>
        <p:spPr>
          <a:xfrm>
            <a:off x="0" y="6478998"/>
            <a:ext cx="7400827"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Source: Innovation, Science and Economic Development Canada (2018)</a:t>
            </a:r>
          </a:p>
        </p:txBody>
      </p:sp>
      <p:pic>
        <p:nvPicPr>
          <p:cNvPr id="8" name="Picture 7">
            <a:extLst>
              <a:ext uri="{FF2B5EF4-FFF2-40B4-BE49-F238E27FC236}">
                <a16:creationId xmlns:a16="http://schemas.microsoft.com/office/drawing/2014/main" id="{75FCA5B1-5294-4C0F-A955-0B8279123127}"/>
              </a:ext>
            </a:extLst>
          </p:cNvPr>
          <p:cNvPicPr>
            <a:picLocks noChangeAspect="1"/>
          </p:cNvPicPr>
          <p:nvPr/>
        </p:nvPicPr>
        <p:blipFill>
          <a:blip r:embed="rId2"/>
          <a:stretch>
            <a:fillRect/>
          </a:stretch>
        </p:blipFill>
        <p:spPr>
          <a:xfrm>
            <a:off x="3438700" y="3677592"/>
            <a:ext cx="5334473" cy="2851102"/>
          </a:xfrm>
          <a:prstGeom prst="rect">
            <a:avLst/>
          </a:prstGeom>
        </p:spPr>
      </p:pic>
    </p:spTree>
    <p:extLst>
      <p:ext uri="{BB962C8B-B14F-4D97-AF65-F5344CB8AC3E}">
        <p14:creationId xmlns:p14="http://schemas.microsoft.com/office/powerpoint/2010/main" val="415946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4C52F7-1215-4CE0-8C1D-EDB87C8B9A33}"/>
              </a:ext>
            </a:extLst>
          </p:cNvPr>
          <p:cNvSpPr txBox="1">
            <a:spLocks/>
          </p:cNvSpPr>
          <p:nvPr/>
        </p:nvSpPr>
        <p:spPr>
          <a:xfrm>
            <a:off x="0" y="2689883"/>
            <a:ext cx="12192000" cy="147823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b="1" dirty="0">
                <a:solidFill>
                  <a:srgbClr val="2E75B5"/>
                </a:solidFill>
                <a:latin typeface="Calibri" panose="020F0502020204030204" pitchFamily="34" charset="0"/>
                <a:cs typeface="Calibri" panose="020F0502020204030204" pitchFamily="34" charset="0"/>
              </a:rPr>
              <a:t>Introduction</a:t>
            </a:r>
            <a:endParaRPr lang="en-CA" sz="5000" b="1" dirty="0">
              <a:solidFill>
                <a:srgbClr val="2E75B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29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F0A4-E6BD-475B-BD65-26D8D088889A}"/>
              </a:ext>
            </a:extLst>
          </p:cNvPr>
          <p:cNvSpPr>
            <a:spLocks noGrp="1"/>
          </p:cNvSpPr>
          <p:nvPr>
            <p:ph type="ctrTitle"/>
          </p:nvPr>
        </p:nvSpPr>
        <p:spPr>
          <a:xfrm>
            <a:off x="1524000" y="2756369"/>
            <a:ext cx="9144000" cy="1345261"/>
          </a:xfrm>
        </p:spPr>
        <p:txBody>
          <a:bodyPr anchor="ctr"/>
          <a:lstStyle/>
          <a:p>
            <a:r>
              <a:rPr lang="en-CA" sz="5000" b="1" dirty="0"/>
              <a:t>Observations and Recommendations</a:t>
            </a:r>
          </a:p>
        </p:txBody>
      </p:sp>
    </p:spTree>
    <p:extLst>
      <p:ext uri="{BB962C8B-B14F-4D97-AF65-F5344CB8AC3E}">
        <p14:creationId xmlns:p14="http://schemas.microsoft.com/office/powerpoint/2010/main" val="283983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090953-5BFF-4860-ACD3-9844034BC1A7}"/>
              </a:ext>
            </a:extLst>
          </p:cNvPr>
          <p:cNvSpPr>
            <a:spLocks noGrp="1"/>
          </p:cNvSpPr>
          <p:nvPr>
            <p:ph type="body" idx="1"/>
          </p:nvPr>
        </p:nvSpPr>
        <p:spPr>
          <a:xfrm>
            <a:off x="838200" y="515947"/>
            <a:ext cx="10515600" cy="6342053"/>
          </a:xfrm>
        </p:spPr>
        <p:txBody>
          <a:bodyPr/>
          <a:lstStyle/>
          <a:p>
            <a:pPr marL="393700" indent="-342900">
              <a:buSzPct val="100000"/>
              <a:buFont typeface="+mj-lt"/>
              <a:buAutoNum type="arabicPeriod"/>
            </a:pPr>
            <a:r>
              <a:rPr lang="en-CA" sz="1700" b="1" dirty="0"/>
              <a:t>NB’s R&amp;D gap: in R&amp;D performance metrics NB scores among the lowest provinces in Canada</a:t>
            </a:r>
          </a:p>
          <a:p>
            <a:pPr lvl="1">
              <a:buSzPct val="100000"/>
            </a:pPr>
            <a:r>
              <a:rPr lang="en-US" sz="1300" dirty="0"/>
              <a:t>Total</a:t>
            </a:r>
            <a:r>
              <a:rPr lang="en-CA" sz="1300" dirty="0"/>
              <a:t> spending: GERD (9</a:t>
            </a:r>
            <a:r>
              <a:rPr lang="en-CA" sz="1300" baseline="30000" dirty="0"/>
              <a:t>th</a:t>
            </a:r>
            <a:r>
              <a:rPr lang="en-CA" sz="1300" dirty="0"/>
              <a:t> of 10), BERD (8</a:t>
            </a:r>
            <a:r>
              <a:rPr lang="en-CA" sz="1300" baseline="30000" dirty="0"/>
              <a:t>th</a:t>
            </a:r>
            <a:r>
              <a:rPr lang="en-CA" sz="1300" dirty="0"/>
              <a:t> of 10), HERD (9</a:t>
            </a:r>
            <a:r>
              <a:rPr lang="en-CA" sz="1300" baseline="30000" dirty="0"/>
              <a:t>th</a:t>
            </a:r>
            <a:r>
              <a:rPr lang="en-CA" sz="1300" dirty="0"/>
              <a:t> of 10), </a:t>
            </a:r>
            <a:r>
              <a:rPr lang="en-US" sz="1300" dirty="0" err="1"/>
              <a:t>GovERD</a:t>
            </a:r>
            <a:r>
              <a:rPr lang="en-US" sz="1300" dirty="0"/>
              <a:t> funded</a:t>
            </a:r>
            <a:r>
              <a:rPr lang="en-CA" sz="1300" dirty="0"/>
              <a:t> (9</a:t>
            </a:r>
            <a:r>
              <a:rPr lang="en-CA" sz="1300" baseline="30000" dirty="0"/>
              <a:t>th</a:t>
            </a:r>
            <a:r>
              <a:rPr lang="en-CA" sz="1300" dirty="0"/>
              <a:t> of 10) </a:t>
            </a:r>
          </a:p>
          <a:p>
            <a:pPr lvl="1">
              <a:buSzPct val="100000"/>
            </a:pPr>
            <a:r>
              <a:rPr lang="en-US" sz="1300" dirty="0"/>
              <a:t>% of GDP: GERD </a:t>
            </a:r>
            <a:r>
              <a:rPr lang="en-CA" sz="1300" dirty="0"/>
              <a:t>(7</a:t>
            </a:r>
            <a:r>
              <a:rPr lang="en-CA" sz="1300" baseline="30000" dirty="0"/>
              <a:t>th</a:t>
            </a:r>
            <a:r>
              <a:rPr lang="en-CA" sz="1300" dirty="0"/>
              <a:t> of 10), </a:t>
            </a:r>
            <a:r>
              <a:rPr lang="en-US" sz="1300" dirty="0"/>
              <a:t>BERD </a:t>
            </a:r>
            <a:r>
              <a:rPr lang="en-CA" sz="1300" dirty="0"/>
              <a:t>(7</a:t>
            </a:r>
            <a:r>
              <a:rPr lang="en-CA" sz="1300" baseline="30000" dirty="0"/>
              <a:t>th</a:t>
            </a:r>
            <a:r>
              <a:rPr lang="en-CA" sz="1300" dirty="0"/>
              <a:t> of 10), </a:t>
            </a:r>
            <a:r>
              <a:rPr lang="en-US" sz="1300" dirty="0"/>
              <a:t>HER</a:t>
            </a:r>
            <a:r>
              <a:rPr lang="en-CA" sz="1300" dirty="0"/>
              <a:t>D (8</a:t>
            </a:r>
            <a:r>
              <a:rPr lang="en-CA" sz="1300" baseline="30000" dirty="0"/>
              <a:t>th</a:t>
            </a:r>
            <a:r>
              <a:rPr lang="en-CA" sz="1300" dirty="0"/>
              <a:t> of 10), </a:t>
            </a:r>
            <a:r>
              <a:rPr lang="en-US" sz="1300" dirty="0" err="1"/>
              <a:t>GovERD</a:t>
            </a:r>
            <a:r>
              <a:rPr lang="en-US" sz="1300" dirty="0"/>
              <a:t> funded (10</a:t>
            </a:r>
            <a:r>
              <a:rPr lang="en-US" sz="1300" baseline="30000" dirty="0"/>
              <a:t>th</a:t>
            </a:r>
            <a:r>
              <a:rPr lang="en-US" sz="1300" dirty="0"/>
              <a:t> of 10)</a:t>
            </a:r>
          </a:p>
          <a:p>
            <a:pPr lvl="1">
              <a:buSzPct val="100000"/>
            </a:pPr>
            <a:r>
              <a:rPr lang="en-US" sz="1300" dirty="0"/>
              <a:t>Per capita: GERD (10</a:t>
            </a:r>
            <a:r>
              <a:rPr lang="en-US" sz="1300" baseline="30000" dirty="0"/>
              <a:t>th</a:t>
            </a:r>
            <a:r>
              <a:rPr lang="en-US" sz="1300" dirty="0"/>
              <a:t> of 10), BERD,</a:t>
            </a:r>
            <a:r>
              <a:rPr lang="en-CA" sz="1300" dirty="0"/>
              <a:t> (8</a:t>
            </a:r>
            <a:r>
              <a:rPr lang="en-CA" sz="1300" baseline="30000" dirty="0"/>
              <a:t>th</a:t>
            </a:r>
            <a:r>
              <a:rPr lang="en-CA" sz="1300" dirty="0"/>
              <a:t> of 10),</a:t>
            </a:r>
            <a:r>
              <a:rPr lang="en-US" sz="1300" dirty="0"/>
              <a:t> HERD (10</a:t>
            </a:r>
            <a:r>
              <a:rPr lang="en-US" sz="1300" baseline="30000" dirty="0"/>
              <a:t>th</a:t>
            </a:r>
            <a:r>
              <a:rPr lang="en-US" sz="1300" dirty="0"/>
              <a:t> of 10), </a:t>
            </a:r>
            <a:r>
              <a:rPr lang="en-US" sz="1300" dirty="0" err="1"/>
              <a:t>GovERD</a:t>
            </a:r>
            <a:r>
              <a:rPr lang="en-US" sz="1300" dirty="0"/>
              <a:t> funded (10</a:t>
            </a:r>
            <a:r>
              <a:rPr lang="en-US" sz="1300" baseline="30000" dirty="0"/>
              <a:t>th</a:t>
            </a:r>
            <a:r>
              <a:rPr lang="en-US" sz="1300" dirty="0"/>
              <a:t> of 10)</a:t>
            </a:r>
            <a:endParaRPr lang="en-CA" sz="1300" dirty="0"/>
          </a:p>
          <a:p>
            <a:pPr>
              <a:buSzPct val="100000"/>
              <a:buFont typeface="+mj-lt"/>
              <a:buAutoNum type="arabicPeriod"/>
            </a:pPr>
            <a:r>
              <a:rPr lang="en-CA" sz="1700" b="1" dirty="0"/>
              <a:t>NB’s government underperforms in supporting innovation and research</a:t>
            </a:r>
          </a:p>
          <a:p>
            <a:pPr lvl="1">
              <a:buSzPct val="100000"/>
            </a:pPr>
            <a:r>
              <a:rPr lang="en-CA" sz="1300" dirty="0"/>
              <a:t>NB’s 2019-20 budget does not have a strong innovation focus: funding to innovation-focused departments and programs has in general been reduced.</a:t>
            </a:r>
          </a:p>
          <a:p>
            <a:pPr lvl="1">
              <a:buSzPct val="100000"/>
            </a:pPr>
            <a:r>
              <a:rPr lang="en-CA" sz="1300" dirty="0"/>
              <a:t>It is unclear how the new NB government will accomplish its goal of NB becoming the dominant cybersecurity player in Canada. NB’s 10 Year Education Plan’s cyber focus will need to increase the cyber talent pool. NB’s private sector needs more cyber talent.</a:t>
            </a:r>
          </a:p>
          <a:p>
            <a:pPr>
              <a:buSzPct val="100000"/>
              <a:buFont typeface="+mj-lt"/>
              <a:buAutoNum type="arabicPeriod"/>
            </a:pPr>
            <a:r>
              <a:rPr lang="en-CA" sz="1700" b="1" dirty="0"/>
              <a:t>UNB leads higher education research and innovation in New Brunswick</a:t>
            </a:r>
          </a:p>
          <a:p>
            <a:pPr lvl="1">
              <a:buSzPct val="100000"/>
            </a:pPr>
            <a:r>
              <a:rPr lang="en-CA" sz="1300" dirty="0"/>
              <a:t>UNB contributes 70% of NB’s sponsored research, and spends 12.8% of total expenditures on sponsored research, which is double Atlantic Canada’s average.</a:t>
            </a:r>
          </a:p>
          <a:p>
            <a:pPr lvl="1">
              <a:buSzPct val="100000"/>
            </a:pPr>
            <a:r>
              <a:rPr lang="en-CA" sz="1300" dirty="0"/>
              <a:t>UNB’s 7 strategic research areas and newly created cannabis research chair position align with the provinces’ key research areas of smart grid, big data, cybersecurity and cannabis.</a:t>
            </a:r>
          </a:p>
          <a:p>
            <a:pPr>
              <a:buSzPct val="100000"/>
              <a:buFont typeface="+mj-lt"/>
              <a:buAutoNum type="arabicPeriod"/>
            </a:pPr>
            <a:r>
              <a:rPr lang="en-CA" sz="1700" b="1" dirty="0"/>
              <a:t>NB’s private sector lags with respect to innovation </a:t>
            </a:r>
          </a:p>
          <a:p>
            <a:pPr lvl="1">
              <a:buSzPct val="100000"/>
            </a:pPr>
            <a:r>
              <a:rPr lang="en-CA" sz="1300" dirty="0"/>
              <a:t>While over 50% of total Canadian R&amp;D spending is performed by the private sector, only about a third of R&amp;D in NB is performed by the private sector. This is a trend with all the Maritimes.</a:t>
            </a:r>
          </a:p>
          <a:p>
            <a:pPr lvl="1">
              <a:buSzPct val="100000"/>
            </a:pPr>
            <a:r>
              <a:rPr lang="en-CA" sz="1300" dirty="0"/>
              <a:t>NB private sector comprises 99.8% of SMEs with very few large companies (500+ employees).</a:t>
            </a:r>
          </a:p>
          <a:p>
            <a:pPr lvl="1">
              <a:buSzPct val="100000"/>
            </a:pPr>
            <a:r>
              <a:rPr lang="en-CA" sz="1300" dirty="0"/>
              <a:t>UNB is contributing to the NB government’s goal of improving and attracting innovative talent. This is a good step to improve the private sector’s innovation contribution.</a:t>
            </a:r>
            <a:endParaRPr lang="en-US" sz="1300" dirty="0"/>
          </a:p>
          <a:p>
            <a:pPr>
              <a:buSzPct val="100000"/>
              <a:buFont typeface="+mj-lt"/>
              <a:buAutoNum type="arabicPeriod"/>
            </a:pPr>
            <a:r>
              <a:rPr lang="en-US" sz="1700" b="1" dirty="0"/>
              <a:t>Although NB demonstrated high export growth last year, it is heavily reliant on the US market</a:t>
            </a:r>
          </a:p>
          <a:p>
            <a:pPr lvl="1">
              <a:buSzPct val="100000"/>
            </a:pPr>
            <a:r>
              <a:rPr lang="en-US" sz="1300" dirty="0"/>
              <a:t>90% of NB exports are to the US, rendering the province vulnerable to trade instability.</a:t>
            </a:r>
          </a:p>
          <a:p>
            <a:pPr lvl="1">
              <a:buSzPct val="100000"/>
            </a:pPr>
            <a:r>
              <a:rPr lang="en-US" sz="1300" dirty="0"/>
              <a:t>In terms of export sectors, NB relies on mineral products (59%), most of which are oil, petroleum and gas products.</a:t>
            </a:r>
          </a:p>
          <a:p>
            <a:pPr lvl="1">
              <a:buSzPct val="100000"/>
            </a:pPr>
            <a:r>
              <a:rPr lang="en-US" sz="1300" dirty="0"/>
              <a:t>A longer term trade diversification strategy will be important for economic stability.</a:t>
            </a:r>
            <a:endParaRPr lang="en-CA" sz="1300" dirty="0"/>
          </a:p>
        </p:txBody>
      </p:sp>
      <p:sp>
        <p:nvSpPr>
          <p:cNvPr id="3" name="Text Placeholder 2">
            <a:extLst>
              <a:ext uri="{FF2B5EF4-FFF2-40B4-BE49-F238E27FC236}">
                <a16:creationId xmlns:a16="http://schemas.microsoft.com/office/drawing/2014/main" id="{D4AD308A-77AE-43A2-98D1-58DC46CC4F55}"/>
              </a:ext>
            </a:extLst>
          </p:cNvPr>
          <p:cNvSpPr>
            <a:spLocks noGrp="1"/>
          </p:cNvSpPr>
          <p:nvPr>
            <p:ph type="body" idx="2"/>
          </p:nvPr>
        </p:nvSpPr>
        <p:spPr>
          <a:xfrm>
            <a:off x="0" y="0"/>
            <a:ext cx="12192000" cy="496957"/>
          </a:xfrm>
        </p:spPr>
        <p:txBody>
          <a:bodyPr/>
          <a:lstStyle/>
          <a:p>
            <a:r>
              <a:rPr lang="en-CA" dirty="0"/>
              <a:t>	Summary of Key Observations</a:t>
            </a:r>
          </a:p>
        </p:txBody>
      </p:sp>
    </p:spTree>
    <p:extLst>
      <p:ext uri="{BB962C8B-B14F-4D97-AF65-F5344CB8AC3E}">
        <p14:creationId xmlns:p14="http://schemas.microsoft.com/office/powerpoint/2010/main" val="50299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8C54A-8E57-41F5-A28F-DB1D7ADCADE5}"/>
              </a:ext>
            </a:extLst>
          </p:cNvPr>
          <p:cNvSpPr>
            <a:spLocks noGrp="1"/>
          </p:cNvSpPr>
          <p:nvPr>
            <p:ph type="body" idx="1"/>
          </p:nvPr>
        </p:nvSpPr>
        <p:spPr>
          <a:xfrm>
            <a:off x="297490" y="693964"/>
            <a:ext cx="11597017" cy="5823138"/>
          </a:xfrm>
        </p:spPr>
        <p:txBody>
          <a:bodyPr/>
          <a:lstStyle/>
          <a:p>
            <a:pPr marL="508000" indent="-457200">
              <a:buSzPct val="100000"/>
              <a:buFont typeface="+mj-lt"/>
              <a:buAutoNum type="arabicPeriod"/>
            </a:pPr>
            <a:r>
              <a:rPr lang="en-US" sz="1800" b="1" dirty="0"/>
              <a:t>Increase the talent pool in the province to help attract large companies and investments to NB</a:t>
            </a:r>
          </a:p>
          <a:p>
            <a:pPr lvl="1">
              <a:buSzPct val="100000"/>
            </a:pPr>
            <a:r>
              <a:rPr lang="en-US" sz="1600" dirty="0"/>
              <a:t>Attract new talent: Create college-like programs that quickly produce talent to support key industries (e.g. cybersecurity, clean tech etc.)</a:t>
            </a:r>
          </a:p>
          <a:p>
            <a:pPr lvl="1">
              <a:buSzPct val="100000"/>
            </a:pPr>
            <a:r>
              <a:rPr lang="en-US" sz="1600" dirty="0"/>
              <a:t>Stop outmigration: Provide incentives and infrastructure for companies to relocate (e.g. create cyber parks)</a:t>
            </a:r>
          </a:p>
          <a:p>
            <a:pPr marL="508000" indent="-457200">
              <a:buSzPct val="100000"/>
              <a:buFont typeface="+mj-lt"/>
              <a:buAutoNum type="arabicPeriod"/>
            </a:pPr>
            <a:r>
              <a:rPr lang="en-US" sz="1800" b="1" dirty="0"/>
              <a:t>Enhance technology adoption among SMEs in NB</a:t>
            </a:r>
          </a:p>
          <a:p>
            <a:pPr lvl="1">
              <a:buSzPct val="100000"/>
            </a:pPr>
            <a:r>
              <a:rPr lang="en-US" sz="1600" dirty="0"/>
              <a:t>Due to limited investments/R&amp;D efforts in the province, NB should instead focus on the adoption of new technologies by SMEs </a:t>
            </a:r>
          </a:p>
          <a:p>
            <a:pPr lvl="1">
              <a:buSzPct val="100000"/>
            </a:pPr>
            <a:r>
              <a:rPr lang="en-US" sz="1600" dirty="0"/>
              <a:t>Focus on innovation only in certain areas of strength with high potential (clean tech, cyber, natural resources)</a:t>
            </a:r>
          </a:p>
          <a:p>
            <a:pPr lvl="1">
              <a:buSzPct val="100000"/>
            </a:pPr>
            <a:r>
              <a:rPr lang="en-US" sz="1600" dirty="0"/>
              <a:t>Decide how to pursue the goal of becoming Canada’s leader in cybersecurity</a:t>
            </a:r>
          </a:p>
          <a:p>
            <a:pPr marL="508000" indent="-457200">
              <a:buSzPct val="100000"/>
              <a:buFont typeface="+mj-lt"/>
              <a:buAutoNum type="arabicPeriod"/>
            </a:pPr>
            <a:r>
              <a:rPr lang="en-US" sz="1800" b="1" dirty="0"/>
              <a:t>Collaborate between the higher education, </a:t>
            </a:r>
            <a:r>
              <a:rPr lang="en-US" sz="1800" b="1" dirty="0" err="1"/>
              <a:t>prov</a:t>
            </a:r>
            <a:r>
              <a:rPr lang="en-US" sz="1800" b="1" dirty="0"/>
              <a:t>/fed governments, NFPs, and private sector stakeholders</a:t>
            </a:r>
          </a:p>
          <a:p>
            <a:pPr lvl="1" indent="-381600">
              <a:buSzPct val="100000"/>
            </a:pPr>
            <a:r>
              <a:rPr lang="en-US" sz="1600" dirty="0"/>
              <a:t>Leverage existing Supercluster initiatives with a particular attention to the Ocean Supercluster and </a:t>
            </a:r>
            <a:r>
              <a:rPr lang="en-US" sz="1600" dirty="0" err="1"/>
              <a:t>Scale.AI</a:t>
            </a:r>
            <a:r>
              <a:rPr lang="en-US" sz="1600" dirty="0"/>
              <a:t> for supply chains</a:t>
            </a:r>
          </a:p>
          <a:p>
            <a:pPr lvl="1">
              <a:buSzPct val="100000"/>
            </a:pPr>
            <a:r>
              <a:rPr lang="en-US" sz="1600" dirty="0"/>
              <a:t>Take advantage of Economic Strategy Tables including the new Tourism Table (Budget 2019)</a:t>
            </a:r>
          </a:p>
          <a:p>
            <a:pPr marL="508000" indent="-457200">
              <a:buClrTx/>
              <a:buSzPct val="100000"/>
              <a:buFont typeface="+mj-lt"/>
              <a:buAutoNum type="arabicPeriod"/>
            </a:pPr>
            <a:r>
              <a:rPr lang="en-US" sz="1800" b="1" dirty="0"/>
              <a:t>New Brunswick should develop a strategy to attract federal government and private sector investments</a:t>
            </a:r>
          </a:p>
          <a:p>
            <a:pPr lvl="1">
              <a:buSzPct val="100000"/>
            </a:pPr>
            <a:r>
              <a:rPr lang="en-US" sz="1600" dirty="0"/>
              <a:t>Federal investments: Take advantage of federal programs (e.g. $80M for new cyber networks, ISED-SIF, Tri-Councils, DND-SSE/</a:t>
            </a:r>
            <a:r>
              <a:rPr lang="en-US" sz="1600" dirty="0" err="1"/>
              <a:t>IDEaS</a:t>
            </a:r>
            <a:r>
              <a:rPr lang="en-US" sz="1600" dirty="0"/>
              <a:t>)</a:t>
            </a:r>
          </a:p>
          <a:p>
            <a:pPr lvl="1">
              <a:buSzPct val="100000"/>
            </a:pPr>
            <a:r>
              <a:rPr lang="en-US" sz="1600" dirty="0"/>
              <a:t>Private sector: Develop a Special Economic Zone strategy to attract established Canadian companies to the province as well as foreign direct investments</a:t>
            </a:r>
          </a:p>
          <a:p>
            <a:pPr marL="508000" indent="-457200">
              <a:buSzPct val="100000"/>
              <a:buFont typeface="+mj-lt"/>
              <a:buAutoNum type="arabicPeriod"/>
            </a:pPr>
            <a:r>
              <a:rPr lang="en-US" sz="1800" b="1" dirty="0"/>
              <a:t>Create a provincial export strategy</a:t>
            </a:r>
          </a:p>
          <a:p>
            <a:pPr lvl="1">
              <a:buSzPct val="100000"/>
            </a:pPr>
            <a:r>
              <a:rPr lang="en-US" sz="1600" dirty="0"/>
              <a:t>Set tangible export goals and determine key export markets to maintain export growth</a:t>
            </a:r>
          </a:p>
          <a:p>
            <a:pPr lvl="1">
              <a:buSzPct val="100000"/>
            </a:pPr>
            <a:r>
              <a:rPr lang="en-US" sz="1600" dirty="0"/>
              <a:t>Diversifying both export partners, markets and products would decrease dependence on the US as a trading partner</a:t>
            </a:r>
          </a:p>
        </p:txBody>
      </p:sp>
      <p:sp>
        <p:nvSpPr>
          <p:cNvPr id="3" name="Text Placeholder 2">
            <a:extLst>
              <a:ext uri="{FF2B5EF4-FFF2-40B4-BE49-F238E27FC236}">
                <a16:creationId xmlns:a16="http://schemas.microsoft.com/office/drawing/2014/main" id="{0686266D-0DE0-488B-AFFF-6D638A2B836A}"/>
              </a:ext>
            </a:extLst>
          </p:cNvPr>
          <p:cNvSpPr>
            <a:spLocks noGrp="1"/>
          </p:cNvSpPr>
          <p:nvPr>
            <p:ph type="body" idx="2"/>
          </p:nvPr>
        </p:nvSpPr>
        <p:spPr>
          <a:xfrm>
            <a:off x="0" y="0"/>
            <a:ext cx="12191999" cy="693964"/>
          </a:xfrm>
        </p:spPr>
        <p:txBody>
          <a:bodyPr/>
          <a:lstStyle/>
          <a:p>
            <a:r>
              <a:rPr lang="en-US" dirty="0"/>
              <a:t>	Key Recommendations to Consider</a:t>
            </a:r>
            <a:endParaRPr lang="en-CA" dirty="0"/>
          </a:p>
        </p:txBody>
      </p:sp>
    </p:spTree>
    <p:extLst>
      <p:ext uri="{BB962C8B-B14F-4D97-AF65-F5344CB8AC3E}">
        <p14:creationId xmlns:p14="http://schemas.microsoft.com/office/powerpoint/2010/main" val="4240480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1097280" y="758952"/>
            <a:ext cx="10058400" cy="28355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70C0"/>
              </a:buClr>
              <a:buSzPts val="6000"/>
              <a:buFont typeface="Calibri"/>
              <a:buNone/>
            </a:pPr>
            <a:r>
              <a:rPr lang="en-CA" sz="5000" b="1" i="0" u="none" strike="noStrike" cap="none" dirty="0">
                <a:solidFill>
                  <a:schemeClr val="accent1">
                    <a:lumMod val="75000"/>
                  </a:schemeClr>
                </a:solidFill>
                <a:latin typeface="Calibri"/>
                <a:ea typeface="Calibri"/>
                <a:cs typeface="Calibri"/>
                <a:sym typeface="Calibri"/>
              </a:rPr>
              <a:t>Thank you!</a:t>
            </a:r>
            <a:endParaRPr sz="5000" b="0" i="0" u="none" strike="noStrike" cap="none" dirty="0">
              <a:solidFill>
                <a:schemeClr val="accent1">
                  <a:lumMod val="75000"/>
                </a:schemeClr>
              </a:solidFill>
              <a:latin typeface="Calibri"/>
              <a:ea typeface="Calibri"/>
              <a:cs typeface="Calibri"/>
              <a:sym typeface="Calibri"/>
            </a:endParaRPr>
          </a:p>
        </p:txBody>
      </p:sp>
      <p:sp>
        <p:nvSpPr>
          <p:cNvPr id="143" name="Google Shape;143;p27"/>
          <p:cNvSpPr txBox="1">
            <a:spLocks noGrp="1"/>
          </p:cNvSpPr>
          <p:nvPr>
            <p:ph type="subTitle" idx="1"/>
          </p:nvPr>
        </p:nvSpPr>
        <p:spPr>
          <a:xfrm>
            <a:off x="918328" y="1646724"/>
            <a:ext cx="10355344"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CA" sz="2400" b="0" i="0" u="none" strike="noStrike" cap="none" dirty="0">
                <a:solidFill>
                  <a:schemeClr val="dk1"/>
                </a:solidFill>
                <a:latin typeface="Calibri"/>
                <a:ea typeface="Calibri"/>
                <a:cs typeface="Calibri"/>
                <a:sym typeface="Calibri"/>
              </a:rPr>
              <a:t>For more information please visit</a:t>
            </a:r>
            <a:endParaRPr sz="2400" b="0" i="0" u="none" strike="noStrike" cap="none" dirty="0">
              <a:solidFill>
                <a:schemeClr val="dk1"/>
              </a:solidFill>
              <a:latin typeface="Calibri"/>
              <a:ea typeface="Calibri"/>
              <a:cs typeface="Calibri"/>
              <a:sym typeface="Calibri"/>
            </a:endParaRPr>
          </a:p>
          <a:p>
            <a:pPr lvl="0"/>
            <a:r>
              <a:rPr lang="en-CA" u="sng" dirty="0">
                <a:solidFill>
                  <a:schemeClr val="hlink"/>
                </a:solidFill>
                <a:hlinkClick r:id="rId3"/>
              </a:rPr>
              <a:t>https://globaladvantageconsulting.com/</a:t>
            </a:r>
            <a:endParaRPr sz="2400" b="0" i="0" u="none" strike="noStrike" cap="none" dirty="0">
              <a:solidFill>
                <a:schemeClr val="dk1"/>
              </a:solidFill>
              <a:latin typeface="Calibri"/>
              <a:ea typeface="Calibri"/>
              <a:cs typeface="Calibri"/>
              <a:sym typeface="Calibri"/>
            </a:endParaRPr>
          </a:p>
        </p:txBody>
      </p:sp>
      <p:pic>
        <p:nvPicPr>
          <p:cNvPr id="144" name="Google Shape;144;p27"/>
          <p:cNvPicPr preferRelativeResize="0"/>
          <p:nvPr/>
        </p:nvPicPr>
        <p:blipFill rotWithShape="1">
          <a:blip r:embed="rId4">
            <a:alphaModFix/>
          </a:blip>
          <a:srcRect/>
          <a:stretch/>
        </p:blipFill>
        <p:spPr>
          <a:xfrm>
            <a:off x="3612709" y="2640764"/>
            <a:ext cx="5148413" cy="3244559"/>
          </a:xfrm>
          <a:prstGeom prst="rect">
            <a:avLst/>
          </a:prstGeom>
          <a:noFill/>
          <a:ln>
            <a:noFill/>
          </a:ln>
        </p:spPr>
      </p:pic>
    </p:spTree>
    <p:extLst>
      <p:ext uri="{BB962C8B-B14F-4D97-AF65-F5344CB8AC3E}">
        <p14:creationId xmlns:p14="http://schemas.microsoft.com/office/powerpoint/2010/main" val="2841060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3D0F551-1D03-4AAC-822B-0941E036BEF4}"/>
              </a:ext>
            </a:extLst>
          </p:cNvPr>
          <p:cNvSpPr txBox="1">
            <a:spLocks/>
          </p:cNvSpPr>
          <p:nvPr/>
        </p:nvSpPr>
        <p:spPr>
          <a:xfrm>
            <a:off x="838200" y="0"/>
            <a:ext cx="10515600" cy="69396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0" marR="0" lvl="0" indent="-228600" algn="l" rtl="0">
              <a:lnSpc>
                <a:spcPct val="90000"/>
              </a:lnSpc>
              <a:spcBef>
                <a:spcPts val="1000"/>
              </a:spcBef>
              <a:spcAft>
                <a:spcPts val="0"/>
              </a:spcAft>
              <a:buClr>
                <a:srgbClr val="2E75B5"/>
              </a:buClr>
              <a:buSzPts val="2800"/>
              <a:buFont typeface="Arial"/>
              <a:buNone/>
              <a:defRPr sz="2800" b="1" i="0" u="none" strike="noStrike" cap="none">
                <a:solidFill>
                  <a:schemeClr val="accent1">
                    <a:lumMod val="75000"/>
                  </a:schemeClr>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kern="0" dirty="0">
                <a:solidFill>
                  <a:srgbClr val="2E75B5"/>
                </a:solidFill>
              </a:rPr>
              <a:t>Project Objective, Methodology and Data Sources</a:t>
            </a:r>
            <a:endParaRPr lang="en-CA" kern="0" dirty="0">
              <a:solidFill>
                <a:srgbClr val="2E75B5"/>
              </a:solidFill>
            </a:endParaRPr>
          </a:p>
        </p:txBody>
      </p:sp>
      <p:sp>
        <p:nvSpPr>
          <p:cNvPr id="2" name="TextBox 1">
            <a:extLst>
              <a:ext uri="{FF2B5EF4-FFF2-40B4-BE49-F238E27FC236}">
                <a16:creationId xmlns:a16="http://schemas.microsoft.com/office/drawing/2014/main" id="{241A3674-4732-43E5-9897-0F6BBAA1718F}"/>
              </a:ext>
            </a:extLst>
          </p:cNvPr>
          <p:cNvSpPr txBox="1"/>
          <p:nvPr/>
        </p:nvSpPr>
        <p:spPr>
          <a:xfrm>
            <a:off x="755713" y="818026"/>
            <a:ext cx="10680569" cy="1323439"/>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Objective</a:t>
            </a:r>
            <a:r>
              <a:rPr lang="en-US" sz="2000" dirty="0">
                <a:latin typeface="Calibri" panose="020F0502020204030204" pitchFamily="34" charset="0"/>
                <a:cs typeface="Calibri" panose="020F0502020204030204" pitchFamily="34" charset="0"/>
              </a:rPr>
              <a:t>: To map the key R&amp;D/Innovation stakeholders and their activities in the province of New Brunswick, including provincial and federal governments, higher education institutions (universities/colleges), the private sector (SMEs, large firms, risk capital), innovation networks and associations, and links to global markets</a:t>
            </a:r>
          </a:p>
        </p:txBody>
      </p:sp>
      <p:sp>
        <p:nvSpPr>
          <p:cNvPr id="5" name="TextBox 4">
            <a:extLst>
              <a:ext uri="{FF2B5EF4-FFF2-40B4-BE49-F238E27FC236}">
                <a16:creationId xmlns:a16="http://schemas.microsoft.com/office/drawing/2014/main" id="{87B06004-608A-4B33-AD5A-758EE03810CF}"/>
              </a:ext>
            </a:extLst>
          </p:cNvPr>
          <p:cNvSpPr txBox="1"/>
          <p:nvPr/>
        </p:nvSpPr>
        <p:spPr>
          <a:xfrm>
            <a:off x="788707" y="2285405"/>
            <a:ext cx="10614583" cy="4093428"/>
          </a:xfrm>
          <a:prstGeom prst="rect">
            <a:avLst/>
          </a:prstGeom>
          <a:noFill/>
        </p:spPr>
        <p:txBody>
          <a:bodyPr wrap="square" rtlCol="0">
            <a:spAutoFit/>
          </a:bodyPr>
          <a:lstStyle/>
          <a:p>
            <a:r>
              <a:rPr lang="en-US" sz="2000" u="sng" dirty="0">
                <a:latin typeface="Calibri" panose="020F0502020204030204" pitchFamily="34" charset="0"/>
                <a:cs typeface="Calibri" panose="020F0502020204030204" pitchFamily="34" charset="0"/>
              </a:rPr>
              <a:t>Methodology and Data Sources</a:t>
            </a:r>
            <a:r>
              <a:rPr lang="en-US" sz="2000" dirty="0">
                <a:latin typeface="Calibri" panose="020F0502020204030204" pitchFamily="34" charset="0"/>
                <a:cs typeface="Calibri" panose="020F0502020204030204" pitchFamily="34" charset="0"/>
              </a:rPr>
              <a:t>:</a:t>
            </a:r>
          </a:p>
          <a:p>
            <a:pPr marL="482600" lvl="0" indent="-342900">
              <a:lnSpc>
                <a:spcPct val="100000"/>
              </a:lnSpc>
              <a:spcBef>
                <a:spcPts val="0"/>
              </a:spcBef>
              <a:buSzPts val="1400"/>
              <a:buFont typeface="+mj-lt"/>
              <a:buAutoNum type="arabicPeriod"/>
            </a:pPr>
            <a:r>
              <a:rPr lang="en-CA" sz="1600" b="1" dirty="0">
                <a:latin typeface="Calibri" panose="020F0502020204030204" pitchFamily="34" charset="0"/>
                <a:cs typeface="Calibri" panose="020F0502020204030204" pitchFamily="34" charset="0"/>
              </a:rPr>
              <a:t>Employ a systematic review approach </a:t>
            </a:r>
            <a:r>
              <a:rPr lang="en-CA" sz="1600" dirty="0">
                <a:latin typeface="Calibri" panose="020F0502020204030204" pitchFamily="34" charset="0"/>
                <a:cs typeface="Calibri" panose="020F0502020204030204" pitchFamily="34" charset="0"/>
              </a:rPr>
              <a:t>which involves finding, assessing, and analysing reliable, publicly available data</a:t>
            </a:r>
          </a:p>
          <a:p>
            <a:pPr marL="342900" lvl="0" indent="-342900">
              <a:lnSpc>
                <a:spcPct val="100000"/>
              </a:lnSpc>
              <a:spcBef>
                <a:spcPts val="0"/>
              </a:spcBef>
              <a:buFont typeface="+mj-lt"/>
              <a:buAutoNum type="arabicPeriod"/>
            </a:pPr>
            <a:endParaRPr lang="en-CA" sz="1600" dirty="0">
              <a:latin typeface="Calibri" panose="020F0502020204030204" pitchFamily="34" charset="0"/>
              <a:cs typeface="Calibri" panose="020F0502020204030204" pitchFamily="34" charset="0"/>
            </a:endParaRPr>
          </a:p>
          <a:p>
            <a:pPr marL="482600" lvl="0" indent="-342900">
              <a:lnSpc>
                <a:spcPct val="100000"/>
              </a:lnSpc>
              <a:spcBef>
                <a:spcPts val="0"/>
              </a:spcBef>
              <a:buSzPts val="1400"/>
              <a:buFont typeface="+mj-lt"/>
              <a:buAutoNum type="arabicPeriod"/>
            </a:pPr>
            <a:r>
              <a:rPr lang="en-CA" sz="1600" b="1" dirty="0">
                <a:latin typeface="Calibri" panose="020F0502020204030204" pitchFamily="34" charset="0"/>
                <a:cs typeface="Calibri" panose="020F0502020204030204" pitchFamily="34" charset="0"/>
              </a:rPr>
              <a:t>Identify and assess </a:t>
            </a:r>
            <a:r>
              <a:rPr lang="en-CA" sz="1600" dirty="0">
                <a:latin typeface="Calibri" panose="020F0502020204030204" pitchFamily="34" charset="0"/>
                <a:cs typeface="Calibri" panose="020F0502020204030204" pitchFamily="34" charset="0"/>
              </a:rPr>
              <a:t>all key government, higher education, private sector, and global market </a:t>
            </a:r>
            <a:r>
              <a:rPr lang="en-CA" sz="1600" b="1" dirty="0">
                <a:latin typeface="Calibri" panose="020F0502020204030204" pitchFamily="34" charset="0"/>
                <a:cs typeface="Calibri" panose="020F0502020204030204" pitchFamily="34" charset="0"/>
              </a:rPr>
              <a:t>stakeholders </a:t>
            </a:r>
            <a:r>
              <a:rPr lang="en-CA" sz="1600" dirty="0">
                <a:latin typeface="Calibri" panose="020F0502020204030204" pitchFamily="34" charset="0"/>
                <a:cs typeface="Calibri" panose="020F0502020204030204" pitchFamily="34" charset="0"/>
              </a:rPr>
              <a:t>within New Brunswick’s innovation ecosystem, as well as the flows of money, information, people, and material between them</a:t>
            </a:r>
            <a:endParaRPr lang="en-CA" sz="1600" b="1" dirty="0">
              <a:latin typeface="Calibri" panose="020F0502020204030204" pitchFamily="34" charset="0"/>
              <a:cs typeface="Calibri" panose="020F0502020204030204" pitchFamily="34" charset="0"/>
            </a:endParaRPr>
          </a:p>
          <a:p>
            <a:pPr marL="342900" lvl="0" indent="-342900">
              <a:lnSpc>
                <a:spcPct val="100000"/>
              </a:lnSpc>
              <a:spcBef>
                <a:spcPts val="0"/>
              </a:spcBef>
              <a:buFont typeface="+mj-lt"/>
              <a:buAutoNum type="arabicPeriod"/>
            </a:pPr>
            <a:endParaRPr lang="en-CA" sz="1600" dirty="0">
              <a:latin typeface="Calibri" panose="020F0502020204030204" pitchFamily="34" charset="0"/>
              <a:cs typeface="Calibri" panose="020F0502020204030204" pitchFamily="34" charset="0"/>
            </a:endParaRPr>
          </a:p>
          <a:p>
            <a:pPr marL="482600" lvl="0" indent="-342900">
              <a:lnSpc>
                <a:spcPct val="100000"/>
              </a:lnSpc>
              <a:spcBef>
                <a:spcPts val="0"/>
              </a:spcBef>
              <a:buSzPts val="1400"/>
              <a:buFont typeface="+mj-lt"/>
              <a:buAutoNum type="arabicPeriod"/>
            </a:pPr>
            <a:r>
              <a:rPr lang="en-CA" sz="1600" b="1" dirty="0">
                <a:latin typeface="Calibri" panose="020F0502020204030204" pitchFamily="34" charset="0"/>
                <a:cs typeface="Calibri" panose="020F0502020204030204" pitchFamily="34" charset="0"/>
              </a:rPr>
              <a:t>Analyze</a:t>
            </a:r>
            <a:r>
              <a:rPr lang="en-CA" sz="1600" dirty="0">
                <a:latin typeface="Calibri" panose="020F0502020204030204" pitchFamily="34" charset="0"/>
                <a:cs typeface="Calibri" panose="020F0502020204030204" pitchFamily="34" charset="0"/>
              </a:rPr>
              <a:t> </a:t>
            </a:r>
            <a:r>
              <a:rPr lang="en-CA" sz="1600" b="1" dirty="0">
                <a:latin typeface="Calibri" panose="020F0502020204030204" pitchFamily="34" charset="0"/>
                <a:cs typeface="Calibri" panose="020F0502020204030204" pitchFamily="34" charset="0"/>
              </a:rPr>
              <a:t>existing literature</a:t>
            </a:r>
            <a:r>
              <a:rPr lang="en-CA" sz="1600" dirty="0">
                <a:latin typeface="Calibri" panose="020F0502020204030204" pitchFamily="34" charset="0"/>
                <a:cs typeface="Calibri" panose="020F0502020204030204" pitchFamily="34" charset="0"/>
              </a:rPr>
              <a:t> on strategic plans, workforce forecasts, critical infrastructures, industry capabilities, and R&amp;D initiatives/programs</a:t>
            </a:r>
          </a:p>
          <a:p>
            <a:pPr marL="800100" lvl="0" indent="-342900">
              <a:lnSpc>
                <a:spcPct val="100000"/>
              </a:lnSpc>
              <a:spcBef>
                <a:spcPts val="0"/>
              </a:spcBef>
              <a:buFont typeface="+mj-lt"/>
              <a:buAutoNum type="arabicPeriod"/>
            </a:pPr>
            <a:endParaRPr lang="en-CA" sz="1600" dirty="0">
              <a:latin typeface="Calibri" panose="020F0502020204030204" pitchFamily="34" charset="0"/>
              <a:cs typeface="Calibri" panose="020F0502020204030204" pitchFamily="34" charset="0"/>
            </a:endParaRPr>
          </a:p>
          <a:p>
            <a:pPr marL="482600" lvl="0" indent="-342900">
              <a:lnSpc>
                <a:spcPct val="100000"/>
              </a:lnSpc>
              <a:spcBef>
                <a:spcPts val="0"/>
              </a:spcBef>
              <a:buSzPts val="1400"/>
              <a:buFont typeface="+mj-lt"/>
              <a:buAutoNum type="arabicPeriod"/>
            </a:pPr>
            <a:r>
              <a:rPr lang="en-CA" sz="1600" b="1" dirty="0">
                <a:latin typeface="Calibri" panose="020F0502020204030204" pitchFamily="34" charset="0"/>
                <a:cs typeface="Calibri" panose="020F0502020204030204" pitchFamily="34" charset="0"/>
              </a:rPr>
              <a:t>Employ both</a:t>
            </a:r>
            <a:r>
              <a:rPr lang="en-CA" sz="1600" dirty="0">
                <a:latin typeface="Calibri" panose="020F0502020204030204" pitchFamily="34" charset="0"/>
                <a:cs typeface="Calibri" panose="020F0502020204030204" pitchFamily="34" charset="0"/>
              </a:rPr>
              <a:t> </a:t>
            </a:r>
            <a:r>
              <a:rPr lang="en-CA" sz="1600" b="1" dirty="0">
                <a:latin typeface="Calibri" panose="020F0502020204030204" pitchFamily="34" charset="0"/>
                <a:cs typeface="Calibri" panose="020F0502020204030204" pitchFamily="34" charset="0"/>
              </a:rPr>
              <a:t>qualitative </a:t>
            </a:r>
            <a:r>
              <a:rPr lang="en-CA" sz="1600" dirty="0">
                <a:latin typeface="Calibri" panose="020F0502020204030204" pitchFamily="34" charset="0"/>
                <a:cs typeface="Calibri" panose="020F0502020204030204" pitchFamily="34" charset="0"/>
              </a:rPr>
              <a:t>(analysis of data of opinions and arguments from written documents) and </a:t>
            </a:r>
            <a:r>
              <a:rPr lang="en-CA" sz="1600" b="1" dirty="0">
                <a:latin typeface="Calibri" panose="020F0502020204030204" pitchFamily="34" charset="0"/>
                <a:cs typeface="Calibri" panose="020F0502020204030204" pitchFamily="34" charset="0"/>
              </a:rPr>
              <a:t>quantitative </a:t>
            </a:r>
            <a:r>
              <a:rPr lang="en-CA" sz="1600" dirty="0">
                <a:latin typeface="Calibri" panose="020F0502020204030204" pitchFamily="34" charset="0"/>
                <a:cs typeface="Calibri" panose="020F0502020204030204" pitchFamily="34" charset="0"/>
              </a:rPr>
              <a:t>research methods (analysis of trends and patterns through statistical agencies) to understand the scope and impact of innovation and R&amp;D activity in New Brunswick</a:t>
            </a:r>
          </a:p>
          <a:p>
            <a:pPr marL="800100" lvl="0" indent="-342900">
              <a:lnSpc>
                <a:spcPct val="100000"/>
              </a:lnSpc>
              <a:spcBef>
                <a:spcPts val="0"/>
              </a:spcBef>
              <a:buFont typeface="+mj-lt"/>
              <a:buAutoNum type="arabicPeriod"/>
            </a:pPr>
            <a:endParaRPr lang="en-CA" sz="1600" dirty="0">
              <a:latin typeface="Calibri" panose="020F0502020204030204" pitchFamily="34" charset="0"/>
              <a:cs typeface="Calibri" panose="020F0502020204030204" pitchFamily="34" charset="0"/>
            </a:endParaRPr>
          </a:p>
          <a:p>
            <a:pPr marL="482600" indent="-342900">
              <a:lnSpc>
                <a:spcPct val="100000"/>
              </a:lnSpc>
              <a:spcBef>
                <a:spcPts val="0"/>
              </a:spcBef>
              <a:buSzPts val="1400"/>
              <a:buFont typeface="+mj-lt"/>
              <a:buAutoNum type="arabicPeriod"/>
            </a:pPr>
            <a:r>
              <a:rPr lang="en-CA" sz="1600" b="1" dirty="0">
                <a:latin typeface="Calibri" panose="020F0502020204030204" pitchFamily="34" charset="0"/>
                <a:cs typeface="Calibri" panose="020F0502020204030204" pitchFamily="34" charset="0"/>
              </a:rPr>
              <a:t>Identify</a:t>
            </a:r>
            <a:r>
              <a:rPr lang="en-CA" sz="1600" dirty="0">
                <a:latin typeface="Calibri" panose="020F0502020204030204" pitchFamily="34" charset="0"/>
                <a:cs typeface="Calibri" panose="020F0502020204030204" pitchFamily="34" charset="0"/>
              </a:rPr>
              <a:t> </a:t>
            </a:r>
            <a:r>
              <a:rPr lang="en-CA" sz="1600" b="1" dirty="0">
                <a:latin typeface="Calibri" panose="020F0502020204030204" pitchFamily="34" charset="0"/>
                <a:cs typeface="Calibri" panose="020F0502020204030204" pitchFamily="34" charset="0"/>
              </a:rPr>
              <a:t>key challenges and opportunities</a:t>
            </a:r>
            <a:r>
              <a:rPr lang="en-CA" sz="1600" dirty="0">
                <a:latin typeface="Calibri" panose="020F0502020204030204" pitchFamily="34" charset="0"/>
                <a:cs typeface="Calibri" panose="020F0502020204030204" pitchFamily="34" charset="0"/>
              </a:rPr>
              <a:t> in creating thriving innovation ecosystem/cluster in NB by analyzing important variables including legislation, risk capital flows, higher education capabilities, talent pipeline, private-public-academic modalities for collaboration, government programs, cluster-development, etc.</a:t>
            </a:r>
          </a:p>
        </p:txBody>
      </p:sp>
    </p:spTree>
    <p:extLst>
      <p:ext uri="{BB962C8B-B14F-4D97-AF65-F5344CB8AC3E}">
        <p14:creationId xmlns:p14="http://schemas.microsoft.com/office/powerpoint/2010/main" val="206938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13E2F-A4F9-4173-9604-614EDC769733}"/>
              </a:ext>
            </a:extLst>
          </p:cNvPr>
          <p:cNvPicPr>
            <a:picLocks noChangeAspect="1"/>
          </p:cNvPicPr>
          <p:nvPr/>
        </p:nvPicPr>
        <p:blipFill>
          <a:blip r:embed="rId3"/>
          <a:stretch>
            <a:fillRect/>
          </a:stretch>
        </p:blipFill>
        <p:spPr>
          <a:xfrm>
            <a:off x="0" y="1404333"/>
            <a:ext cx="12192000" cy="4235718"/>
          </a:xfrm>
          <a:prstGeom prst="rect">
            <a:avLst/>
          </a:prstGeom>
        </p:spPr>
      </p:pic>
      <p:sp>
        <p:nvSpPr>
          <p:cNvPr id="6" name="Text Placeholder 2">
            <a:extLst>
              <a:ext uri="{FF2B5EF4-FFF2-40B4-BE49-F238E27FC236}">
                <a16:creationId xmlns:a16="http://schemas.microsoft.com/office/drawing/2014/main" id="{90C9DDFC-1D64-4E8B-A5F5-886ECD802C6C}"/>
              </a:ext>
            </a:extLst>
          </p:cNvPr>
          <p:cNvSpPr txBox="1">
            <a:spLocks/>
          </p:cNvSpPr>
          <p:nvPr/>
        </p:nvSpPr>
        <p:spPr>
          <a:xfrm>
            <a:off x="838200" y="15094"/>
            <a:ext cx="10515600" cy="69396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E75B5"/>
              </a:buClr>
              <a:buSzPts val="2800"/>
              <a:buFont typeface="Arial"/>
              <a:buNone/>
              <a:defRPr sz="2800" b="0" i="0" u="none" strike="noStrike" cap="none">
                <a:solidFill>
                  <a:srgbClr val="2E75B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CA" b="1" dirty="0">
                <a:latin typeface="Calibri" panose="020F0502020204030204" pitchFamily="34" charset="0"/>
                <a:ea typeface="Calibri" panose="020F0502020204030204" pitchFamily="34" charset="0"/>
                <a:cs typeface="Times New Roman" panose="02020603050405020304" pitchFamily="18" charset="0"/>
              </a:rPr>
              <a:t>New Brunswick R&amp;D and Innovation Ecosystem Map (2019)</a:t>
            </a:r>
            <a:endParaRPr lang="en-CA" b="1" dirty="0"/>
          </a:p>
        </p:txBody>
      </p:sp>
      <p:sp>
        <p:nvSpPr>
          <p:cNvPr id="5" name="TextBox 4">
            <a:extLst>
              <a:ext uri="{FF2B5EF4-FFF2-40B4-BE49-F238E27FC236}">
                <a16:creationId xmlns:a16="http://schemas.microsoft.com/office/drawing/2014/main" id="{6A6B0A67-64D6-4AC2-B90E-50CD3E025823}"/>
              </a:ext>
            </a:extLst>
          </p:cNvPr>
          <p:cNvSpPr txBox="1"/>
          <p:nvPr/>
        </p:nvSpPr>
        <p:spPr>
          <a:xfrm>
            <a:off x="0" y="633539"/>
            <a:ext cx="2132016" cy="36702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Federal Government</a:t>
            </a:r>
            <a:endParaRPr lang="en-CA"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A238B15B-8BB8-44BF-AA10-510CE1988184}"/>
              </a:ext>
            </a:extLst>
          </p:cNvPr>
          <p:cNvCxnSpPr>
            <a:cxnSpLocks/>
          </p:cNvCxnSpPr>
          <p:nvPr/>
        </p:nvCxnSpPr>
        <p:spPr>
          <a:xfrm flipH="1">
            <a:off x="5095955" y="1029120"/>
            <a:ext cx="1266319" cy="184517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6CDAF63-6AF5-49A4-B891-B12EC6B91679}"/>
              </a:ext>
            </a:extLst>
          </p:cNvPr>
          <p:cNvSpPr txBox="1"/>
          <p:nvPr/>
        </p:nvSpPr>
        <p:spPr>
          <a:xfrm>
            <a:off x="5792271" y="633539"/>
            <a:ext cx="1856694"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Higher Education</a:t>
            </a:r>
            <a:endParaRPr lang="en-CA" dirty="0">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7E2DCE00-4104-4DE7-8D13-64B229775B7E}"/>
              </a:ext>
            </a:extLst>
          </p:cNvPr>
          <p:cNvCxnSpPr>
            <a:cxnSpLocks/>
          </p:cNvCxnSpPr>
          <p:nvPr/>
        </p:nvCxnSpPr>
        <p:spPr>
          <a:xfrm flipH="1">
            <a:off x="6466183" y="1029120"/>
            <a:ext cx="1578440" cy="199841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D1954D-EF10-46EC-847A-910B9C1BB4AA}"/>
              </a:ext>
            </a:extLst>
          </p:cNvPr>
          <p:cNvSpPr txBox="1"/>
          <p:nvPr/>
        </p:nvSpPr>
        <p:spPr>
          <a:xfrm>
            <a:off x="7871973" y="633539"/>
            <a:ext cx="2339868"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Linking Organizations</a:t>
            </a:r>
            <a:endParaRPr lang="en-CA" dirty="0">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0E1154FF-1D06-47F4-90C4-2CCB95EF740C}"/>
              </a:ext>
            </a:extLst>
          </p:cNvPr>
          <p:cNvCxnSpPr>
            <a:cxnSpLocks/>
          </p:cNvCxnSpPr>
          <p:nvPr/>
        </p:nvCxnSpPr>
        <p:spPr>
          <a:xfrm>
            <a:off x="3460151" y="1029120"/>
            <a:ext cx="1073455" cy="373141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F0080C-BFC1-4EC5-A068-769F88F56F4C}"/>
              </a:ext>
            </a:extLst>
          </p:cNvPr>
          <p:cNvSpPr txBox="1"/>
          <p:nvPr/>
        </p:nvSpPr>
        <p:spPr>
          <a:xfrm>
            <a:off x="2355024" y="633539"/>
            <a:ext cx="321423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Government of New Brunswick</a:t>
            </a:r>
            <a:endParaRPr lang="en-CA" dirty="0">
              <a:latin typeface="Calibri" panose="020F050202020403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D8C8BE04-8F5D-4F67-9B55-0B8EAA9B36F8}"/>
              </a:ext>
            </a:extLst>
          </p:cNvPr>
          <p:cNvCxnSpPr>
            <a:cxnSpLocks/>
            <a:stCxn id="16" idx="0"/>
          </p:cNvCxnSpPr>
          <p:nvPr/>
        </p:nvCxnSpPr>
        <p:spPr>
          <a:xfrm flipV="1">
            <a:off x="7252504" y="3225971"/>
            <a:ext cx="762026" cy="246444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7A4A8D-8A3C-4277-81FE-6E3A86D746BC}"/>
              </a:ext>
            </a:extLst>
          </p:cNvPr>
          <p:cNvSpPr txBox="1"/>
          <p:nvPr/>
        </p:nvSpPr>
        <p:spPr>
          <a:xfrm>
            <a:off x="6460384" y="5690411"/>
            <a:ext cx="1584239"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Private Sector</a:t>
            </a:r>
            <a:endParaRPr lang="en-CA" dirty="0">
              <a:latin typeface="Calibri" panose="020F050202020403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5541BFAC-BA29-4732-9E65-DA2A025C8F48}"/>
              </a:ext>
            </a:extLst>
          </p:cNvPr>
          <p:cNvCxnSpPr>
            <a:cxnSpLocks/>
            <a:stCxn id="18" idx="2"/>
          </p:cNvCxnSpPr>
          <p:nvPr/>
        </p:nvCxnSpPr>
        <p:spPr>
          <a:xfrm flipH="1">
            <a:off x="10055339" y="1002871"/>
            <a:ext cx="1205922" cy="213625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D70441-03EB-4E34-92BC-E97862314FED}"/>
              </a:ext>
            </a:extLst>
          </p:cNvPr>
          <p:cNvSpPr txBox="1"/>
          <p:nvPr/>
        </p:nvSpPr>
        <p:spPr>
          <a:xfrm>
            <a:off x="10434848" y="633539"/>
            <a:ext cx="1652826"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Global Markets</a:t>
            </a:r>
            <a:endParaRPr lang="en-CA" dirty="0">
              <a:latin typeface="Calibri" panose="020F050202020403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7F5DF87E-5A91-465C-925C-8BD34CD61212}"/>
              </a:ext>
            </a:extLst>
          </p:cNvPr>
          <p:cNvCxnSpPr>
            <a:cxnSpLocks/>
            <a:stCxn id="20" idx="0"/>
          </p:cNvCxnSpPr>
          <p:nvPr/>
        </p:nvCxnSpPr>
        <p:spPr>
          <a:xfrm flipV="1">
            <a:off x="10758285" y="3045285"/>
            <a:ext cx="768673" cy="264512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1F506A9-BF07-4703-AEFF-E1014CFB9620}"/>
              </a:ext>
            </a:extLst>
          </p:cNvPr>
          <p:cNvSpPr txBox="1"/>
          <p:nvPr/>
        </p:nvSpPr>
        <p:spPr>
          <a:xfrm>
            <a:off x="9742996" y="5690411"/>
            <a:ext cx="2030577"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Ecosystem Targets</a:t>
            </a:r>
            <a:endParaRPr lang="en-CA"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D17CD639-0A35-4E65-86FE-D1A6056B046D}"/>
              </a:ext>
            </a:extLst>
          </p:cNvPr>
          <p:cNvSpPr txBox="1"/>
          <p:nvPr/>
        </p:nvSpPr>
        <p:spPr>
          <a:xfrm>
            <a:off x="114492" y="6335326"/>
            <a:ext cx="8176822" cy="338554"/>
          </a:xfrm>
          <a:prstGeom prst="rect">
            <a:avLst/>
          </a:prstGeom>
          <a:noFill/>
        </p:spPr>
        <p:txBody>
          <a:bodyPr wrap="square" rtlCol="0">
            <a:spAutoFit/>
          </a:bodyPr>
          <a:lstStyle/>
          <a:p>
            <a:pPr>
              <a:buSzPct val="110000"/>
            </a:pPr>
            <a:r>
              <a:rPr lang="en-US" sz="1600" dirty="0">
                <a:latin typeface="Calibri" panose="020F0502020204030204" pitchFamily="34" charset="0"/>
                <a:cs typeface="Calibri" panose="020F0502020204030204" pitchFamily="34" charset="0"/>
              </a:rPr>
              <a:t>The arrows between stakeholders show the flow of </a:t>
            </a:r>
            <a:r>
              <a:rPr lang="en-US" sz="1600" b="1" dirty="0">
                <a:solidFill>
                  <a:schemeClr val="accent6"/>
                </a:solidFill>
                <a:latin typeface="Calibri" panose="020F0502020204030204" pitchFamily="34" charset="0"/>
                <a:cs typeface="Calibri" panose="020F0502020204030204" pitchFamily="34" charset="0"/>
              </a:rPr>
              <a:t>Money</a:t>
            </a:r>
            <a:r>
              <a:rPr lang="en-US" sz="1600" b="1" dirty="0">
                <a:latin typeface="Calibri" panose="020F0502020204030204" pitchFamily="34" charset="0"/>
                <a:cs typeface="Calibri" panose="020F0502020204030204" pitchFamily="34" charset="0"/>
              </a:rPr>
              <a:t>, </a:t>
            </a:r>
            <a:r>
              <a:rPr lang="en-US" sz="1600" b="1" dirty="0">
                <a:solidFill>
                  <a:srgbClr val="FF0000"/>
                </a:solidFill>
                <a:latin typeface="Calibri" panose="020F0502020204030204" pitchFamily="34" charset="0"/>
                <a:cs typeface="Calibri" panose="020F0502020204030204" pitchFamily="34" charset="0"/>
              </a:rPr>
              <a:t>People</a:t>
            </a:r>
            <a:r>
              <a:rPr lang="en-US" sz="1600" b="1" dirty="0">
                <a:latin typeface="Calibri" panose="020F0502020204030204" pitchFamily="34" charset="0"/>
                <a:cs typeface="Calibri" panose="020F0502020204030204" pitchFamily="34" charset="0"/>
              </a:rPr>
              <a:t>, </a:t>
            </a:r>
            <a:r>
              <a:rPr lang="en-US" sz="1600" b="1" dirty="0">
                <a:solidFill>
                  <a:schemeClr val="accent4"/>
                </a:solidFill>
                <a:latin typeface="Calibri" panose="020F0502020204030204" pitchFamily="34" charset="0"/>
                <a:cs typeface="Calibri" panose="020F0502020204030204" pitchFamily="34" charset="0"/>
              </a:rPr>
              <a:t>Information</a:t>
            </a:r>
            <a:r>
              <a:rPr lang="en-US" sz="1600" b="1" dirty="0">
                <a:latin typeface="Calibri" panose="020F0502020204030204" pitchFamily="34" charset="0"/>
                <a:cs typeface="Calibri" panose="020F0502020204030204" pitchFamily="34" charset="0"/>
              </a:rPr>
              <a:t>, and </a:t>
            </a:r>
            <a:r>
              <a:rPr lang="en-US" sz="1600" b="1" dirty="0">
                <a:solidFill>
                  <a:schemeClr val="accent5"/>
                </a:solidFill>
                <a:latin typeface="Calibri" panose="020F0502020204030204" pitchFamily="34" charset="0"/>
                <a:cs typeface="Calibri" panose="020F0502020204030204" pitchFamily="34" charset="0"/>
              </a:rPr>
              <a:t>Materials</a:t>
            </a:r>
            <a:endParaRPr lang="en-CA" sz="1600" dirty="0">
              <a:solidFill>
                <a:schemeClr val="accent5"/>
              </a:solidFill>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970AB664-DC60-4561-A587-191540A865BB}"/>
              </a:ext>
            </a:extLst>
          </p:cNvPr>
          <p:cNvCxnSpPr>
            <a:cxnSpLocks/>
            <a:stCxn id="5" idx="2"/>
          </p:cNvCxnSpPr>
          <p:nvPr/>
        </p:nvCxnSpPr>
        <p:spPr>
          <a:xfrm>
            <a:off x="1066008" y="1000567"/>
            <a:ext cx="537118" cy="251987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AF7C6BA-31D4-46FC-AA35-219086BF8D0B}"/>
              </a:ext>
            </a:extLst>
          </p:cNvPr>
          <p:cNvSpPr txBox="1"/>
          <p:nvPr/>
        </p:nvSpPr>
        <p:spPr>
          <a:xfrm>
            <a:off x="2306072" y="5690411"/>
            <a:ext cx="189683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Granting Councils</a:t>
            </a:r>
            <a:endParaRPr lang="en-CA" dirty="0">
              <a:latin typeface="Calibri" panose="020F0502020204030204" pitchFamily="34" charset="0"/>
              <a:cs typeface="Calibri" panose="020F0502020204030204" pitchFamily="34" charset="0"/>
            </a:endParaRPr>
          </a:p>
        </p:txBody>
      </p:sp>
      <p:cxnSp>
        <p:nvCxnSpPr>
          <p:cNvPr id="39" name="Straight Arrow Connector 38">
            <a:extLst>
              <a:ext uri="{FF2B5EF4-FFF2-40B4-BE49-F238E27FC236}">
                <a16:creationId xmlns:a16="http://schemas.microsoft.com/office/drawing/2014/main" id="{38171E48-7F71-4721-952B-068F3B2578B7}"/>
              </a:ext>
            </a:extLst>
          </p:cNvPr>
          <p:cNvCxnSpPr>
            <a:cxnSpLocks/>
            <a:stCxn id="37" idx="0"/>
          </p:cNvCxnSpPr>
          <p:nvPr/>
        </p:nvCxnSpPr>
        <p:spPr>
          <a:xfrm flipH="1" flipV="1">
            <a:off x="3213536" y="3045285"/>
            <a:ext cx="40952" cy="264512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494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2DE6C-7968-4F26-B911-D68D3D8F00CC}"/>
              </a:ext>
            </a:extLst>
          </p:cNvPr>
          <p:cNvSpPr>
            <a:spLocks noGrp="1"/>
          </p:cNvSpPr>
          <p:nvPr>
            <p:ph type="body" idx="2"/>
          </p:nvPr>
        </p:nvSpPr>
        <p:spPr>
          <a:xfrm>
            <a:off x="412750" y="0"/>
            <a:ext cx="11779250" cy="857250"/>
          </a:xfrm>
        </p:spPr>
        <p:txBody>
          <a:bodyPr/>
          <a:lstStyle/>
          <a:p>
            <a:r>
              <a:rPr lang="en-US" dirty="0"/>
              <a:t>Executive Summary of Observations</a:t>
            </a:r>
            <a:endParaRPr lang="en-CA" dirty="0"/>
          </a:p>
        </p:txBody>
      </p:sp>
      <p:graphicFrame>
        <p:nvGraphicFramePr>
          <p:cNvPr id="19" name="Diagram 18">
            <a:extLst>
              <a:ext uri="{FF2B5EF4-FFF2-40B4-BE49-F238E27FC236}">
                <a16:creationId xmlns:a16="http://schemas.microsoft.com/office/drawing/2014/main" id="{9AE7DAFB-8DA5-477F-B723-D279F361ACCB}"/>
              </a:ext>
            </a:extLst>
          </p:cNvPr>
          <p:cNvGraphicFramePr/>
          <p:nvPr>
            <p:extLst>
              <p:ext uri="{D42A27DB-BD31-4B8C-83A1-F6EECF244321}">
                <p14:modId xmlns:p14="http://schemas.microsoft.com/office/powerpoint/2010/main" val="3290144996"/>
              </p:ext>
            </p:extLst>
          </p:nvPr>
        </p:nvGraphicFramePr>
        <p:xfrm>
          <a:off x="541957" y="715617"/>
          <a:ext cx="11329307" cy="5734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EEC1A366-8F84-47A3-90A0-3951A0AA091D}"/>
              </a:ext>
            </a:extLst>
          </p:cNvPr>
          <p:cNvSpPr/>
          <p:nvPr/>
        </p:nvSpPr>
        <p:spPr>
          <a:xfrm>
            <a:off x="69573" y="1033670"/>
            <a:ext cx="412750" cy="4174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CA" dirty="0"/>
          </a:p>
        </p:txBody>
      </p:sp>
      <p:sp>
        <p:nvSpPr>
          <p:cNvPr id="5" name="Oval 4">
            <a:extLst>
              <a:ext uri="{FF2B5EF4-FFF2-40B4-BE49-F238E27FC236}">
                <a16:creationId xmlns:a16="http://schemas.microsoft.com/office/drawing/2014/main" id="{4C1A3E05-BB02-41C1-A716-8C803AA0D88A}"/>
              </a:ext>
            </a:extLst>
          </p:cNvPr>
          <p:cNvSpPr/>
          <p:nvPr/>
        </p:nvSpPr>
        <p:spPr>
          <a:xfrm>
            <a:off x="69573" y="2176671"/>
            <a:ext cx="412750" cy="4174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CA" dirty="0"/>
          </a:p>
        </p:txBody>
      </p:sp>
      <p:sp>
        <p:nvSpPr>
          <p:cNvPr id="6" name="Oval 5">
            <a:extLst>
              <a:ext uri="{FF2B5EF4-FFF2-40B4-BE49-F238E27FC236}">
                <a16:creationId xmlns:a16="http://schemas.microsoft.com/office/drawing/2014/main" id="{B5ADF5D0-7A2E-4FD1-BF0E-F5CFDCE957A2}"/>
              </a:ext>
            </a:extLst>
          </p:cNvPr>
          <p:cNvSpPr/>
          <p:nvPr/>
        </p:nvSpPr>
        <p:spPr>
          <a:xfrm>
            <a:off x="69573" y="3374281"/>
            <a:ext cx="412750" cy="4174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CA" dirty="0"/>
          </a:p>
        </p:txBody>
      </p:sp>
      <p:sp>
        <p:nvSpPr>
          <p:cNvPr id="7" name="Oval 6">
            <a:extLst>
              <a:ext uri="{FF2B5EF4-FFF2-40B4-BE49-F238E27FC236}">
                <a16:creationId xmlns:a16="http://schemas.microsoft.com/office/drawing/2014/main" id="{E666B8CE-41AD-42F5-8B6B-EBF560709799}"/>
              </a:ext>
            </a:extLst>
          </p:cNvPr>
          <p:cNvSpPr/>
          <p:nvPr/>
        </p:nvSpPr>
        <p:spPr>
          <a:xfrm>
            <a:off x="69573" y="4571891"/>
            <a:ext cx="412750" cy="4174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CA" dirty="0"/>
          </a:p>
        </p:txBody>
      </p:sp>
      <p:sp>
        <p:nvSpPr>
          <p:cNvPr id="8" name="Oval 7">
            <a:extLst>
              <a:ext uri="{FF2B5EF4-FFF2-40B4-BE49-F238E27FC236}">
                <a16:creationId xmlns:a16="http://schemas.microsoft.com/office/drawing/2014/main" id="{43419FFE-1911-4A6E-9C87-F0A4C2ED7E81}"/>
              </a:ext>
            </a:extLst>
          </p:cNvPr>
          <p:cNvSpPr/>
          <p:nvPr/>
        </p:nvSpPr>
        <p:spPr>
          <a:xfrm>
            <a:off x="69573" y="5714891"/>
            <a:ext cx="412750" cy="4174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CA" dirty="0"/>
          </a:p>
        </p:txBody>
      </p:sp>
    </p:spTree>
    <p:extLst>
      <p:ext uri="{BB962C8B-B14F-4D97-AF65-F5344CB8AC3E}">
        <p14:creationId xmlns:p14="http://schemas.microsoft.com/office/powerpoint/2010/main" val="1679311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2DE6C-7968-4F26-B911-D68D3D8F00CC}"/>
              </a:ext>
            </a:extLst>
          </p:cNvPr>
          <p:cNvSpPr>
            <a:spLocks noGrp="1"/>
          </p:cNvSpPr>
          <p:nvPr>
            <p:ph type="body" idx="2"/>
          </p:nvPr>
        </p:nvSpPr>
        <p:spPr>
          <a:xfrm>
            <a:off x="412750" y="0"/>
            <a:ext cx="11779250" cy="857250"/>
          </a:xfrm>
        </p:spPr>
        <p:txBody>
          <a:bodyPr/>
          <a:lstStyle/>
          <a:p>
            <a:r>
              <a:rPr lang="en-US" dirty="0"/>
              <a:t>Executive Summary of Recommendations</a:t>
            </a:r>
            <a:endParaRPr lang="en-CA" dirty="0"/>
          </a:p>
        </p:txBody>
      </p:sp>
      <p:graphicFrame>
        <p:nvGraphicFramePr>
          <p:cNvPr id="19" name="Diagram 18">
            <a:extLst>
              <a:ext uri="{FF2B5EF4-FFF2-40B4-BE49-F238E27FC236}">
                <a16:creationId xmlns:a16="http://schemas.microsoft.com/office/drawing/2014/main" id="{9AE7DAFB-8DA5-477F-B723-D279F361ACCB}"/>
              </a:ext>
            </a:extLst>
          </p:cNvPr>
          <p:cNvGraphicFramePr/>
          <p:nvPr>
            <p:extLst>
              <p:ext uri="{D42A27DB-BD31-4B8C-83A1-F6EECF244321}">
                <p14:modId xmlns:p14="http://schemas.microsoft.com/office/powerpoint/2010/main" val="2779968913"/>
              </p:ext>
            </p:extLst>
          </p:nvPr>
        </p:nvGraphicFramePr>
        <p:xfrm>
          <a:off x="541957" y="715617"/>
          <a:ext cx="11329307" cy="5734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a:extLst>
              <a:ext uri="{FF2B5EF4-FFF2-40B4-BE49-F238E27FC236}">
                <a16:creationId xmlns:a16="http://schemas.microsoft.com/office/drawing/2014/main" id="{EEC1A366-8F84-47A3-90A0-3951A0AA091D}"/>
              </a:ext>
            </a:extLst>
          </p:cNvPr>
          <p:cNvSpPr/>
          <p:nvPr/>
        </p:nvSpPr>
        <p:spPr>
          <a:xfrm>
            <a:off x="69573" y="1033670"/>
            <a:ext cx="412750" cy="417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CA" dirty="0"/>
          </a:p>
        </p:txBody>
      </p:sp>
      <p:sp>
        <p:nvSpPr>
          <p:cNvPr id="5" name="Oval 4">
            <a:extLst>
              <a:ext uri="{FF2B5EF4-FFF2-40B4-BE49-F238E27FC236}">
                <a16:creationId xmlns:a16="http://schemas.microsoft.com/office/drawing/2014/main" id="{4C1A3E05-BB02-41C1-A716-8C803AA0D88A}"/>
              </a:ext>
            </a:extLst>
          </p:cNvPr>
          <p:cNvSpPr/>
          <p:nvPr/>
        </p:nvSpPr>
        <p:spPr>
          <a:xfrm>
            <a:off x="69573" y="2176671"/>
            <a:ext cx="412750" cy="417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CA" dirty="0"/>
          </a:p>
        </p:txBody>
      </p:sp>
      <p:sp>
        <p:nvSpPr>
          <p:cNvPr id="6" name="Oval 5">
            <a:extLst>
              <a:ext uri="{FF2B5EF4-FFF2-40B4-BE49-F238E27FC236}">
                <a16:creationId xmlns:a16="http://schemas.microsoft.com/office/drawing/2014/main" id="{B5ADF5D0-7A2E-4FD1-BF0E-F5CFDCE957A2}"/>
              </a:ext>
            </a:extLst>
          </p:cNvPr>
          <p:cNvSpPr/>
          <p:nvPr/>
        </p:nvSpPr>
        <p:spPr>
          <a:xfrm>
            <a:off x="69573" y="3374281"/>
            <a:ext cx="412750" cy="417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CA" dirty="0"/>
          </a:p>
        </p:txBody>
      </p:sp>
      <p:sp>
        <p:nvSpPr>
          <p:cNvPr id="7" name="Oval 6">
            <a:extLst>
              <a:ext uri="{FF2B5EF4-FFF2-40B4-BE49-F238E27FC236}">
                <a16:creationId xmlns:a16="http://schemas.microsoft.com/office/drawing/2014/main" id="{E666B8CE-41AD-42F5-8B6B-EBF560709799}"/>
              </a:ext>
            </a:extLst>
          </p:cNvPr>
          <p:cNvSpPr/>
          <p:nvPr/>
        </p:nvSpPr>
        <p:spPr>
          <a:xfrm>
            <a:off x="69573" y="4571891"/>
            <a:ext cx="412750" cy="417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CA" dirty="0"/>
          </a:p>
        </p:txBody>
      </p:sp>
      <p:sp>
        <p:nvSpPr>
          <p:cNvPr id="8" name="Oval 7">
            <a:extLst>
              <a:ext uri="{FF2B5EF4-FFF2-40B4-BE49-F238E27FC236}">
                <a16:creationId xmlns:a16="http://schemas.microsoft.com/office/drawing/2014/main" id="{43419FFE-1911-4A6E-9C87-F0A4C2ED7E81}"/>
              </a:ext>
            </a:extLst>
          </p:cNvPr>
          <p:cNvSpPr/>
          <p:nvPr/>
        </p:nvSpPr>
        <p:spPr>
          <a:xfrm>
            <a:off x="69573" y="5714891"/>
            <a:ext cx="412750" cy="417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CA" dirty="0"/>
          </a:p>
        </p:txBody>
      </p:sp>
    </p:spTree>
    <p:extLst>
      <p:ext uri="{BB962C8B-B14F-4D97-AF65-F5344CB8AC3E}">
        <p14:creationId xmlns:p14="http://schemas.microsoft.com/office/powerpoint/2010/main" val="1213004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4C52F7-1215-4CE0-8C1D-EDB87C8B9A33}"/>
              </a:ext>
            </a:extLst>
          </p:cNvPr>
          <p:cNvSpPr txBox="1">
            <a:spLocks/>
          </p:cNvSpPr>
          <p:nvPr/>
        </p:nvSpPr>
        <p:spPr>
          <a:xfrm>
            <a:off x="0" y="2689883"/>
            <a:ext cx="12192000" cy="147823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b="1" dirty="0">
                <a:solidFill>
                  <a:srgbClr val="2E75B5"/>
                </a:solidFill>
                <a:latin typeface="Calibri" panose="020F0502020204030204" pitchFamily="34" charset="0"/>
                <a:cs typeface="Calibri" panose="020F0502020204030204" pitchFamily="34" charset="0"/>
              </a:rPr>
              <a:t>New Brunswick Overall </a:t>
            </a:r>
          </a:p>
          <a:p>
            <a:pPr marL="0" indent="0" algn="ctr">
              <a:buNone/>
            </a:pPr>
            <a:r>
              <a:rPr lang="en-US" sz="5000" b="1" dirty="0">
                <a:solidFill>
                  <a:srgbClr val="2E75B5"/>
                </a:solidFill>
                <a:latin typeface="Calibri" panose="020F0502020204030204" pitchFamily="34" charset="0"/>
                <a:cs typeface="Calibri" panose="020F0502020204030204" pitchFamily="34" charset="0"/>
              </a:rPr>
              <a:t>R&amp;D/Innovation Performance</a:t>
            </a:r>
            <a:endParaRPr lang="en-CA" sz="5000" b="1" dirty="0">
              <a:solidFill>
                <a:srgbClr val="2E75B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7617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AB8EE-F461-4BA4-B0B4-2E468B4EEE45}"/>
              </a:ext>
            </a:extLst>
          </p:cNvPr>
          <p:cNvSpPr>
            <a:spLocks noGrp="1"/>
          </p:cNvSpPr>
          <p:nvPr>
            <p:ph type="body" idx="1"/>
          </p:nvPr>
        </p:nvSpPr>
        <p:spPr>
          <a:xfrm>
            <a:off x="7879237" y="810593"/>
            <a:ext cx="3474563" cy="6047407"/>
          </a:xfrm>
        </p:spPr>
        <p:txBody>
          <a:bodyPr>
            <a:normAutofit/>
          </a:bodyPr>
          <a:lstStyle/>
          <a:p>
            <a:pPr>
              <a:buSzPct val="100000"/>
            </a:pPr>
            <a:r>
              <a:rPr lang="en-CA" sz="2000" dirty="0"/>
              <a:t>NB performed </a:t>
            </a:r>
            <a:r>
              <a:rPr lang="en-CA" sz="2000" b="1" dirty="0"/>
              <a:t>$354 M </a:t>
            </a:r>
            <a:r>
              <a:rPr lang="en-CA" sz="2000" dirty="0"/>
              <a:t>in R&amp;D in 2016</a:t>
            </a:r>
          </a:p>
          <a:p>
            <a:pPr lvl="1">
              <a:buSzPct val="100000"/>
            </a:pPr>
            <a:r>
              <a:rPr lang="en-CA" sz="1600" dirty="0"/>
              <a:t>This is about </a:t>
            </a:r>
            <a:r>
              <a:rPr lang="en-CA" sz="1600" b="1" dirty="0"/>
              <a:t>1% </a:t>
            </a:r>
            <a:r>
              <a:rPr lang="en-CA" sz="1600" dirty="0"/>
              <a:t>of the </a:t>
            </a:r>
            <a:r>
              <a:rPr lang="en-CA" sz="1600" b="1" dirty="0"/>
              <a:t>$34.5 B </a:t>
            </a:r>
            <a:r>
              <a:rPr lang="en-CA" sz="1600" dirty="0"/>
              <a:t>spent on R&amp;D in Canada</a:t>
            </a:r>
          </a:p>
          <a:p>
            <a:pPr>
              <a:buSzPct val="100000"/>
            </a:pPr>
            <a:r>
              <a:rPr lang="en-CA" sz="2000" dirty="0"/>
              <a:t>Business performs only </a:t>
            </a:r>
            <a:r>
              <a:rPr lang="en-CA" sz="2000" b="1" dirty="0"/>
              <a:t>36% </a:t>
            </a:r>
            <a:r>
              <a:rPr lang="en-CA" sz="2000" dirty="0"/>
              <a:t>of all R&amp;D in NB and higher education performs </a:t>
            </a:r>
            <a:r>
              <a:rPr lang="en-CA" sz="2000" b="1" dirty="0"/>
              <a:t>53%</a:t>
            </a:r>
          </a:p>
          <a:p>
            <a:pPr lvl="1">
              <a:buSzPct val="100000"/>
            </a:pPr>
            <a:r>
              <a:rPr lang="en-CA" sz="1600" dirty="0"/>
              <a:t>Across Canada, business performed </a:t>
            </a:r>
            <a:r>
              <a:rPr lang="en-CA" sz="1600" b="1" dirty="0"/>
              <a:t>53% </a:t>
            </a:r>
            <a:r>
              <a:rPr lang="en-CA" sz="1600" dirty="0"/>
              <a:t>of all R&amp;D and Higher Education performed </a:t>
            </a:r>
            <a:r>
              <a:rPr lang="en-CA" sz="1600" b="1" dirty="0"/>
              <a:t>40%</a:t>
            </a:r>
          </a:p>
          <a:p>
            <a:pPr>
              <a:buSzPct val="100000"/>
            </a:pPr>
            <a:r>
              <a:rPr lang="en-CA" sz="2000" dirty="0"/>
              <a:t>The provincial government is a minor funder (</a:t>
            </a:r>
            <a:r>
              <a:rPr lang="en-CA" sz="2000" b="1" dirty="0"/>
              <a:t>$11 M</a:t>
            </a:r>
            <a:r>
              <a:rPr lang="en-CA" sz="2000" dirty="0"/>
              <a:t>) and performer (</a:t>
            </a:r>
            <a:r>
              <a:rPr lang="en-CA" sz="2000" b="1" dirty="0"/>
              <a:t>$3 M</a:t>
            </a:r>
            <a:r>
              <a:rPr lang="en-CA" sz="2000" dirty="0"/>
              <a:t>) of R&amp;D in NB</a:t>
            </a:r>
          </a:p>
        </p:txBody>
      </p:sp>
      <p:sp>
        <p:nvSpPr>
          <p:cNvPr id="10" name="Text Placeholder 9">
            <a:extLst>
              <a:ext uri="{FF2B5EF4-FFF2-40B4-BE49-F238E27FC236}">
                <a16:creationId xmlns:a16="http://schemas.microsoft.com/office/drawing/2014/main" id="{0B6A5300-89C0-427E-9547-9775FA8775DF}"/>
              </a:ext>
            </a:extLst>
          </p:cNvPr>
          <p:cNvSpPr>
            <a:spLocks noGrp="1"/>
          </p:cNvSpPr>
          <p:nvPr>
            <p:ph type="body" idx="2"/>
          </p:nvPr>
        </p:nvSpPr>
        <p:spPr>
          <a:xfrm>
            <a:off x="0" y="0"/>
            <a:ext cx="12192000" cy="548550"/>
          </a:xfrm>
        </p:spPr>
        <p:txBody>
          <a:bodyPr/>
          <a:lstStyle/>
          <a:p>
            <a:r>
              <a:rPr lang="en-CA" dirty="0"/>
              <a:t>	R&amp;D in New Brunswick</a:t>
            </a:r>
          </a:p>
        </p:txBody>
      </p:sp>
      <p:pic>
        <p:nvPicPr>
          <p:cNvPr id="4" name="Picture 3">
            <a:extLst>
              <a:ext uri="{FF2B5EF4-FFF2-40B4-BE49-F238E27FC236}">
                <a16:creationId xmlns:a16="http://schemas.microsoft.com/office/drawing/2014/main" id="{283B7FF8-E41F-4767-97F9-95F8443D9838}"/>
              </a:ext>
            </a:extLst>
          </p:cNvPr>
          <p:cNvPicPr>
            <a:picLocks noChangeAspect="1"/>
          </p:cNvPicPr>
          <p:nvPr/>
        </p:nvPicPr>
        <p:blipFill>
          <a:blip r:embed="rId3"/>
          <a:stretch>
            <a:fillRect/>
          </a:stretch>
        </p:blipFill>
        <p:spPr>
          <a:xfrm>
            <a:off x="780983" y="655556"/>
            <a:ext cx="7033613" cy="5760900"/>
          </a:xfrm>
          <a:prstGeom prst="rect">
            <a:avLst/>
          </a:prstGeom>
        </p:spPr>
      </p:pic>
    </p:spTree>
    <p:extLst>
      <p:ext uri="{BB962C8B-B14F-4D97-AF65-F5344CB8AC3E}">
        <p14:creationId xmlns:p14="http://schemas.microsoft.com/office/powerpoint/2010/main" val="257035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heme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C6422505-1B19-4993-BA63-C2CC103EF79C}" vid="{1DC50D50-716E-410A-98EC-32D005D6AD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10482</TotalTime>
  <Words>3567</Words>
  <Application>Microsoft Office PowerPoint</Application>
  <PresentationFormat>Widescreen</PresentationFormat>
  <Paragraphs>291</Paragraphs>
  <Slides>33</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Theme1</vt:lpstr>
      <vt:lpstr>New Brunswick’s R&amp;D and Innovation Ecosystem (2019) November 19,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Government </vt:lpstr>
      <vt:lpstr>PowerPoint Presentation</vt:lpstr>
      <vt:lpstr>Higher Education</vt:lpstr>
      <vt:lpstr>PowerPoint Presentation</vt:lpstr>
      <vt:lpstr>PowerPoint Presentation</vt:lpstr>
      <vt:lpstr>PowerPoint Presentation</vt:lpstr>
      <vt:lpstr>Provincial Government Support for R&amp;D/Innovation Activities</vt:lpstr>
      <vt:lpstr>PowerPoint Presentation</vt:lpstr>
      <vt:lpstr>PowerPoint Presentation</vt:lpstr>
      <vt:lpstr>PowerPoint Presentation</vt:lpstr>
      <vt:lpstr>PowerPoint Presentation</vt:lpstr>
      <vt:lpstr>Private Sector R&amp;D and Innovation</vt:lpstr>
      <vt:lpstr>PowerPoint Presentation</vt:lpstr>
      <vt:lpstr>PowerPoint Presentation</vt:lpstr>
      <vt:lpstr>PowerPoint Presentation</vt:lpstr>
      <vt:lpstr>Global Markets</vt:lpstr>
      <vt:lpstr>PowerPoint Presentation</vt:lpstr>
      <vt:lpstr>PowerPoint Presentation</vt:lpstr>
      <vt:lpstr>Observations and Recommendations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Jerry Zhu</dc:creator>
  <cp:lastModifiedBy>Omer Kaya</cp:lastModifiedBy>
  <cp:revision>1706</cp:revision>
  <cp:lastPrinted>2018-10-11T00:59:59Z</cp:lastPrinted>
  <dcterms:created xsi:type="dcterms:W3CDTF">2018-08-22T15:14:25Z</dcterms:created>
  <dcterms:modified xsi:type="dcterms:W3CDTF">2019-11-12T18:27:06Z</dcterms:modified>
</cp:coreProperties>
</file>