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8"/>
  </p:notesMasterIdLst>
  <p:handoutMasterIdLst>
    <p:handoutMasterId r:id="rId29"/>
  </p:handoutMasterIdLst>
  <p:sldIdLst>
    <p:sldId id="321" r:id="rId2"/>
    <p:sldId id="307" r:id="rId3"/>
    <p:sldId id="260" r:id="rId4"/>
    <p:sldId id="310" r:id="rId5"/>
    <p:sldId id="308" r:id="rId6"/>
    <p:sldId id="272" r:id="rId7"/>
    <p:sldId id="273" r:id="rId8"/>
    <p:sldId id="274" r:id="rId9"/>
    <p:sldId id="261" r:id="rId10"/>
    <p:sldId id="263" r:id="rId11"/>
    <p:sldId id="313" r:id="rId12"/>
    <p:sldId id="311" r:id="rId13"/>
    <p:sldId id="314" r:id="rId14"/>
    <p:sldId id="316" r:id="rId15"/>
    <p:sldId id="317" r:id="rId16"/>
    <p:sldId id="318" r:id="rId17"/>
    <p:sldId id="319" r:id="rId18"/>
    <p:sldId id="322" r:id="rId19"/>
    <p:sldId id="323" r:id="rId20"/>
    <p:sldId id="324" r:id="rId21"/>
    <p:sldId id="325" r:id="rId22"/>
    <p:sldId id="326" r:id="rId23"/>
    <p:sldId id="328" r:id="rId24"/>
    <p:sldId id="327" r:id="rId25"/>
    <p:sldId id="305" r:id="rId26"/>
    <p:sldId id="306" r:id="rId27"/>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Billing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624" autoAdjust="0"/>
    <p:restoredTop sz="96395" autoAdjust="0"/>
  </p:normalViewPr>
  <p:slideViewPr>
    <p:cSldViewPr snapToGrid="0" snapToObjects="1">
      <p:cViewPr varScale="1">
        <p:scale>
          <a:sx n="146" d="100"/>
          <a:sy n="146" d="100"/>
        </p:scale>
        <p:origin x="138" y="138"/>
      </p:cViewPr>
      <p:guideLst/>
    </p:cSldViewPr>
  </p:slideViewPr>
  <p:outlineViewPr>
    <p:cViewPr>
      <p:scale>
        <a:sx n="33" d="100"/>
        <a:sy n="33" d="100"/>
      </p:scale>
      <p:origin x="0" y="-190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A82E90-B398-4541-B3B7-030FBEED3E5A}" type="datetimeFigureOut">
              <a:rPr lang="en-US" smtClean="0"/>
              <a:t>10/17/2019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6E3EBD-E010-4A2C-ABD1-B7015BE4C5DF}" type="slidenum">
              <a:rPr lang="en-US" smtClean="0"/>
              <a:t>‹#›</a:t>
            </a:fld>
            <a:endParaRPr lang="en-US"/>
          </a:p>
        </p:txBody>
      </p:sp>
    </p:spTree>
    <p:extLst>
      <p:ext uri="{BB962C8B-B14F-4D97-AF65-F5344CB8AC3E}">
        <p14:creationId xmlns:p14="http://schemas.microsoft.com/office/powerpoint/2010/main" val="261263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43174258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a:t>
            </a:r>
            <a:r>
              <a:rPr lang="en-US"/>
              <a:t>and </a:t>
            </a:r>
            <a:r>
              <a:rPr lang="en-US" smtClean="0"/>
              <a:t>Morgan </a:t>
            </a:r>
            <a:endParaRPr lang="en-US" dirty="0"/>
          </a:p>
        </p:txBody>
      </p:sp>
    </p:spTree>
    <p:extLst>
      <p:ext uri="{BB962C8B-B14F-4D97-AF65-F5344CB8AC3E}">
        <p14:creationId xmlns:p14="http://schemas.microsoft.com/office/powerpoint/2010/main" val="1466158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Clr>
                <a:schemeClr val="dk1"/>
              </a:buClr>
              <a:buSzPts val="1100"/>
              <a:buNone/>
            </a:pPr>
            <a:r>
              <a:rPr lang="en-US" sz="1200" b="1" u="sng" dirty="0">
                <a:solidFill>
                  <a:schemeClr val="dk1"/>
                </a:solidFill>
                <a:latin typeface="Times New Roman"/>
                <a:ea typeface="Times New Roman"/>
                <a:cs typeface="Times New Roman"/>
                <a:sym typeface="Times New Roman"/>
              </a:rPr>
              <a:t>Angela</a:t>
            </a:r>
            <a:endParaRPr sz="1200" b="1" u="sng" dirty="0">
              <a:solidFill>
                <a:schemeClr val="dk1"/>
              </a:solidFill>
              <a:latin typeface="Times New Roman"/>
              <a:ea typeface="Times New Roman"/>
              <a:cs typeface="Times New Roman"/>
              <a:sym typeface="Times New Roman"/>
            </a:endParaRPr>
          </a:p>
          <a:p>
            <a:pPr marL="0" indent="0">
              <a:lnSpc>
                <a:spcPct val="115000"/>
              </a:lnSpc>
              <a:buClr>
                <a:schemeClr val="dk1"/>
              </a:buClr>
              <a:buSzPts val="1100"/>
              <a:buNone/>
            </a:pPr>
            <a:r>
              <a:rPr lang="en" sz="1200" dirty="0">
                <a:solidFill>
                  <a:schemeClr val="dk1"/>
                </a:solidFill>
                <a:latin typeface="Times New Roman"/>
                <a:ea typeface="Times New Roman"/>
                <a:cs typeface="Times New Roman"/>
                <a:sym typeface="Times New Roman"/>
              </a:rPr>
              <a:t>At the onset of this project we set up goals for our research to influence. These include: </a:t>
            </a:r>
            <a:endParaRPr sz="1200" dirty="0">
              <a:solidFill>
                <a:schemeClr val="dk1"/>
              </a:solidFill>
              <a:latin typeface="Times New Roman"/>
              <a:ea typeface="Times New Roman"/>
              <a:cs typeface="Times New Roman"/>
              <a:sym typeface="Times New Roman"/>
            </a:endParaRPr>
          </a:p>
          <a:p>
            <a:pPr marL="465887" indent="-232943">
              <a:lnSpc>
                <a:spcPct val="115000"/>
              </a:lnSpc>
              <a:buClr>
                <a:schemeClr val="dk1"/>
              </a:buClr>
              <a:buSzPts val="1100"/>
              <a:buNone/>
            </a:pPr>
            <a:r>
              <a:rPr lang="en" sz="1200" dirty="0">
                <a:solidFill>
                  <a:schemeClr val="dk1"/>
                </a:solidFill>
                <a:latin typeface="Times New Roman"/>
                <a:ea typeface="Times New Roman"/>
                <a:cs typeface="Times New Roman"/>
                <a:sym typeface="Times New Roman"/>
              </a:rPr>
              <a:t>●</a:t>
            </a:r>
            <a:r>
              <a:rPr lang="en" sz="700" dirty="0">
                <a:solidFill>
                  <a:schemeClr val="dk1"/>
                </a:solidFill>
                <a:latin typeface="Times New Roman"/>
                <a:ea typeface="Times New Roman"/>
                <a:cs typeface="Times New Roman"/>
                <a:sym typeface="Times New Roman"/>
              </a:rPr>
              <a:t>      </a:t>
            </a:r>
            <a:r>
              <a:rPr lang="en" sz="1200" dirty="0">
                <a:solidFill>
                  <a:schemeClr val="dk1"/>
                </a:solidFill>
                <a:latin typeface="Times New Roman"/>
                <a:ea typeface="Times New Roman"/>
                <a:cs typeface="Times New Roman"/>
                <a:sym typeface="Times New Roman"/>
              </a:rPr>
              <a:t>Gaining a better understanding of the lived experience of women with disabilities and the realities they are faced with when confronting violence from intimate partners, other family members, and paid caregivers.</a:t>
            </a:r>
            <a:endParaRPr sz="1200" dirty="0">
              <a:solidFill>
                <a:schemeClr val="dk1"/>
              </a:solidFill>
              <a:latin typeface="Times New Roman"/>
              <a:ea typeface="Times New Roman"/>
              <a:cs typeface="Times New Roman"/>
              <a:sym typeface="Times New Roman"/>
            </a:endParaRPr>
          </a:p>
          <a:p>
            <a:pPr marL="465887" indent="-232943">
              <a:lnSpc>
                <a:spcPct val="115000"/>
              </a:lnSpc>
              <a:buClr>
                <a:schemeClr val="dk1"/>
              </a:buClr>
              <a:buSzPts val="1100"/>
              <a:buNone/>
            </a:pPr>
            <a:r>
              <a:rPr lang="en" sz="1200" dirty="0">
                <a:solidFill>
                  <a:schemeClr val="dk1"/>
                </a:solidFill>
                <a:latin typeface="Times New Roman"/>
                <a:ea typeface="Times New Roman"/>
                <a:cs typeface="Times New Roman"/>
                <a:sym typeface="Times New Roman"/>
              </a:rPr>
              <a:t>●</a:t>
            </a:r>
            <a:r>
              <a:rPr lang="en" sz="700" dirty="0">
                <a:solidFill>
                  <a:schemeClr val="dk1"/>
                </a:solidFill>
                <a:latin typeface="Times New Roman"/>
                <a:ea typeface="Times New Roman"/>
                <a:cs typeface="Times New Roman"/>
                <a:sym typeface="Times New Roman"/>
              </a:rPr>
              <a:t>      </a:t>
            </a:r>
            <a:r>
              <a:rPr lang="en" sz="1200" dirty="0">
                <a:solidFill>
                  <a:schemeClr val="dk1"/>
                </a:solidFill>
                <a:latin typeface="Times New Roman"/>
                <a:ea typeface="Times New Roman"/>
                <a:cs typeface="Times New Roman"/>
                <a:sym typeface="Times New Roman"/>
              </a:rPr>
              <a:t>Learning about the challenges service providers experience when helping this population of women.</a:t>
            </a:r>
            <a:endParaRPr sz="1200" dirty="0">
              <a:solidFill>
                <a:schemeClr val="dk1"/>
              </a:solidFill>
              <a:latin typeface="Times New Roman"/>
              <a:ea typeface="Times New Roman"/>
              <a:cs typeface="Times New Roman"/>
              <a:sym typeface="Times New Roman"/>
            </a:endParaRPr>
          </a:p>
          <a:p>
            <a:pPr marL="465887" indent="-232943">
              <a:lnSpc>
                <a:spcPct val="115000"/>
              </a:lnSpc>
              <a:buClr>
                <a:schemeClr val="dk1"/>
              </a:buClr>
              <a:buSzPts val="1100"/>
              <a:buNone/>
            </a:pPr>
            <a:r>
              <a:rPr lang="en" sz="1200" dirty="0">
                <a:solidFill>
                  <a:schemeClr val="dk1"/>
                </a:solidFill>
                <a:latin typeface="Times New Roman"/>
                <a:ea typeface="Times New Roman"/>
                <a:cs typeface="Times New Roman"/>
                <a:sym typeface="Times New Roman"/>
              </a:rPr>
              <a:t>●</a:t>
            </a:r>
            <a:r>
              <a:rPr lang="en" sz="700" dirty="0">
                <a:solidFill>
                  <a:schemeClr val="dk1"/>
                </a:solidFill>
                <a:latin typeface="Times New Roman"/>
                <a:ea typeface="Times New Roman"/>
                <a:cs typeface="Times New Roman"/>
                <a:sym typeface="Times New Roman"/>
              </a:rPr>
              <a:t>      </a:t>
            </a:r>
            <a:r>
              <a:rPr lang="en" sz="1200" dirty="0">
                <a:solidFill>
                  <a:schemeClr val="dk1"/>
                </a:solidFill>
                <a:latin typeface="Times New Roman"/>
                <a:ea typeface="Times New Roman"/>
                <a:cs typeface="Times New Roman"/>
                <a:sym typeface="Times New Roman"/>
              </a:rPr>
              <a:t>Discovering the issues, needs, and gaps in violence intervention and prevention for women with disabilities.</a:t>
            </a:r>
            <a:endParaRPr sz="1200" dirty="0">
              <a:solidFill>
                <a:schemeClr val="dk1"/>
              </a:solidFill>
              <a:latin typeface="Times New Roman"/>
              <a:ea typeface="Times New Roman"/>
              <a:cs typeface="Times New Roman"/>
              <a:sym typeface="Times New Roman"/>
            </a:endParaRPr>
          </a:p>
          <a:p>
            <a:pPr marL="465887" indent="-232943">
              <a:lnSpc>
                <a:spcPct val="115000"/>
              </a:lnSpc>
              <a:buClr>
                <a:schemeClr val="dk1"/>
              </a:buClr>
              <a:buSzPts val="1100"/>
              <a:buNone/>
            </a:pPr>
            <a:r>
              <a:rPr lang="en" sz="1200" dirty="0">
                <a:solidFill>
                  <a:schemeClr val="dk1"/>
                </a:solidFill>
                <a:latin typeface="Times New Roman"/>
                <a:ea typeface="Times New Roman"/>
                <a:cs typeface="Times New Roman"/>
                <a:sym typeface="Times New Roman"/>
              </a:rPr>
              <a:t>●</a:t>
            </a:r>
            <a:r>
              <a:rPr lang="en" sz="700" dirty="0">
                <a:solidFill>
                  <a:schemeClr val="dk1"/>
                </a:solidFill>
                <a:latin typeface="Times New Roman"/>
                <a:ea typeface="Times New Roman"/>
                <a:cs typeface="Times New Roman"/>
                <a:sym typeface="Times New Roman"/>
              </a:rPr>
              <a:t>      </a:t>
            </a:r>
            <a:r>
              <a:rPr lang="en" sz="1200" dirty="0">
                <a:solidFill>
                  <a:schemeClr val="dk1"/>
                </a:solidFill>
                <a:latin typeface="Times New Roman"/>
                <a:ea typeface="Times New Roman"/>
                <a:cs typeface="Times New Roman"/>
                <a:sym typeface="Times New Roman"/>
              </a:rPr>
              <a:t>Finally we want to understand the societal context that contributes to the risk of violence against women with disabilities.</a:t>
            </a:r>
            <a:endParaRPr sz="1200" dirty="0">
              <a:solidFill>
                <a:schemeClr val="dk1"/>
              </a:solidFill>
              <a:latin typeface="Times New Roman"/>
              <a:ea typeface="Times New Roman"/>
              <a:cs typeface="Times New Roman"/>
              <a:sym typeface="Times New Roman"/>
            </a:endParaRPr>
          </a:p>
          <a:p>
            <a:pPr marL="0" indent="0">
              <a:buNone/>
            </a:pPr>
            <a:endParaRPr dirty="0"/>
          </a:p>
        </p:txBody>
      </p:sp>
    </p:spTree>
    <p:extLst>
      <p:ext uri="{BB962C8B-B14F-4D97-AF65-F5344CB8AC3E}">
        <p14:creationId xmlns:p14="http://schemas.microsoft.com/office/powerpoint/2010/main" val="617909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thank STU Social Work</a:t>
            </a:r>
          </a:p>
        </p:txBody>
      </p:sp>
    </p:spTree>
    <p:extLst>
      <p:ext uri="{BB962C8B-B14F-4D97-AF65-F5344CB8AC3E}">
        <p14:creationId xmlns:p14="http://schemas.microsoft.com/office/powerpoint/2010/main" val="274451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fr-CA" dirty="0"/>
              <a:t>Angela</a:t>
            </a:r>
          </a:p>
          <a:p>
            <a:r>
              <a:rPr lang="fr-CA" dirty="0"/>
              <a:t>First </a:t>
            </a:r>
            <a:r>
              <a:rPr lang="fr-CA" dirty="0" err="1"/>
              <a:t>step</a:t>
            </a:r>
            <a:r>
              <a:rPr lang="fr-CA" dirty="0"/>
              <a:t> online </a:t>
            </a:r>
            <a:r>
              <a:rPr lang="fr-CA" dirty="0" err="1"/>
              <a:t>survey</a:t>
            </a:r>
            <a:r>
              <a:rPr lang="fr-CA" baseline="0" dirty="0"/>
              <a:t> in French and English</a:t>
            </a:r>
            <a:endParaRPr lang="fr-CA" dirty="0"/>
          </a:p>
          <a:p>
            <a:r>
              <a:rPr lang="fr-CA" dirty="0" err="1"/>
              <a:t>We</a:t>
            </a:r>
            <a:r>
              <a:rPr lang="fr-CA" dirty="0"/>
              <a:t> </a:t>
            </a:r>
            <a:r>
              <a:rPr lang="fr-CA" dirty="0" err="1"/>
              <a:t>asked</a:t>
            </a:r>
            <a:r>
              <a:rPr lang="fr-CA" dirty="0"/>
              <a:t> for participation </a:t>
            </a:r>
            <a:r>
              <a:rPr lang="fr-CA" dirty="0" err="1"/>
              <a:t>from</a:t>
            </a:r>
            <a:r>
              <a:rPr lang="fr-CA" dirty="0"/>
              <a:t> </a:t>
            </a:r>
            <a:r>
              <a:rPr lang="fr-CA" dirty="0" err="1"/>
              <a:t>professionals</a:t>
            </a:r>
            <a:r>
              <a:rPr lang="fr-CA" baseline="0" dirty="0"/>
              <a:t> </a:t>
            </a:r>
            <a:r>
              <a:rPr lang="fr-CA" baseline="0" dirty="0" err="1"/>
              <a:t>with</a:t>
            </a:r>
            <a:r>
              <a:rPr lang="fr-CA" baseline="0" dirty="0"/>
              <a:t> </a:t>
            </a:r>
            <a:r>
              <a:rPr lang="fr-CA" baseline="0" dirty="0" err="1"/>
              <a:t>roles</a:t>
            </a:r>
            <a:r>
              <a:rPr lang="fr-CA" baseline="0" dirty="0"/>
              <a:t> in </a:t>
            </a:r>
            <a:r>
              <a:rPr lang="fr-CA" baseline="0" dirty="0" err="1"/>
              <a:t>disability</a:t>
            </a:r>
            <a:r>
              <a:rPr lang="fr-CA" baseline="0" dirty="0"/>
              <a:t> support, </a:t>
            </a:r>
            <a:r>
              <a:rPr lang="fr-CA" baseline="0" dirty="0" err="1"/>
              <a:t>family</a:t>
            </a:r>
            <a:r>
              <a:rPr lang="fr-CA" baseline="0" dirty="0"/>
              <a:t> violence, violence </a:t>
            </a:r>
            <a:r>
              <a:rPr lang="fr-CA" baseline="0" dirty="0" err="1"/>
              <a:t>against</a:t>
            </a:r>
            <a:r>
              <a:rPr lang="fr-CA" baseline="0" dirty="0"/>
              <a:t> </a:t>
            </a:r>
            <a:r>
              <a:rPr lang="fr-CA" baseline="0" dirty="0" err="1"/>
              <a:t>women</a:t>
            </a:r>
            <a:r>
              <a:rPr lang="fr-CA" baseline="0" dirty="0"/>
              <a:t>, </a:t>
            </a:r>
            <a:r>
              <a:rPr lang="fr-CA" baseline="0" dirty="0" err="1"/>
              <a:t>dating</a:t>
            </a:r>
            <a:r>
              <a:rPr lang="fr-CA" baseline="0" dirty="0"/>
              <a:t> violence </a:t>
            </a:r>
            <a:r>
              <a:rPr lang="fr-CA" baseline="0" dirty="0" err="1"/>
              <a:t>fields</a:t>
            </a:r>
            <a:endParaRPr lang="fr-CA" baseline="0" dirty="0"/>
          </a:p>
          <a:p>
            <a:r>
              <a:rPr lang="fr-CA" baseline="0" dirty="0" err="1"/>
              <a:t>We</a:t>
            </a:r>
            <a:r>
              <a:rPr lang="fr-CA" baseline="0" dirty="0"/>
              <a:t> </a:t>
            </a:r>
            <a:r>
              <a:rPr lang="fr-CA" baseline="0" dirty="0" err="1"/>
              <a:t>asked</a:t>
            </a:r>
            <a:r>
              <a:rPr lang="fr-CA" baseline="0" dirty="0"/>
              <a:t> 28 questions </a:t>
            </a:r>
            <a:r>
              <a:rPr lang="fr-CA" baseline="0" dirty="0" err="1"/>
              <a:t>profiling</a:t>
            </a:r>
            <a:r>
              <a:rPr lang="fr-CA" baseline="0" dirty="0"/>
              <a:t> </a:t>
            </a:r>
            <a:r>
              <a:rPr lang="fr-CA" baseline="0" dirty="0" err="1"/>
              <a:t>organization</a:t>
            </a:r>
            <a:r>
              <a:rPr lang="fr-CA" baseline="0" dirty="0"/>
              <a:t>, services </a:t>
            </a:r>
            <a:r>
              <a:rPr lang="fr-CA" baseline="0" dirty="0" err="1"/>
              <a:t>offered</a:t>
            </a:r>
            <a:r>
              <a:rPr lang="fr-CA" baseline="0" dirty="0"/>
              <a:t>, challenges and </a:t>
            </a:r>
            <a:r>
              <a:rPr lang="fr-CA" baseline="0" dirty="0" err="1"/>
              <a:t>needs</a:t>
            </a:r>
            <a:r>
              <a:rPr lang="fr-CA" baseline="0" dirty="0"/>
              <a:t> </a:t>
            </a:r>
            <a:r>
              <a:rPr lang="fr-CA" baseline="0" dirty="0" err="1"/>
              <a:t>they</a:t>
            </a:r>
            <a:r>
              <a:rPr lang="fr-CA" baseline="0" dirty="0"/>
              <a:t> </a:t>
            </a:r>
            <a:r>
              <a:rPr lang="fr-CA" baseline="0" dirty="0" err="1"/>
              <a:t>wanted</a:t>
            </a:r>
            <a:r>
              <a:rPr lang="fr-CA" baseline="0" dirty="0"/>
              <a:t> to </a:t>
            </a:r>
            <a:r>
              <a:rPr lang="fr-CA" baseline="0" dirty="0" err="1"/>
              <a:t>address</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12</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920419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latin typeface="Garamond" panose="02020404030301010803" pitchFamily="18" charset="0"/>
              </a:rPr>
              <a:t>From</a:t>
            </a:r>
            <a:r>
              <a:rPr lang="en-US" baseline="0" dirty="0">
                <a:latin typeface="Garamond" panose="02020404030301010803" pitchFamily="18" charset="0"/>
              </a:rPr>
              <a:t> community partners, esp. Social work association, Premier’s Council</a:t>
            </a:r>
            <a:endParaRPr lang="en-US" dirty="0">
              <a:latin typeface="Garamond" panose="02020404030301010803" pitchFamily="18"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latin typeface="Garamond" panose="02020404030301010803" pitchFamily="18" charset="0"/>
              </a:rPr>
              <a:t>We mostly gained information about English speaking organizations</a:t>
            </a:r>
            <a:r>
              <a:rPr lang="en-US" baseline="0" dirty="0">
                <a:latin typeface="Garamond" panose="02020404030301010803" pitchFamily="18" charset="0"/>
              </a:rPr>
              <a:t> </a:t>
            </a:r>
            <a:r>
              <a:rPr lang="en-US" dirty="0">
                <a:latin typeface="Garamond" panose="02020404030301010803" pitchFamily="18" charset="0"/>
              </a:rPr>
              <a:t>English Survey: 164/ French survey </a:t>
            </a:r>
            <a:r>
              <a:rPr lang="fr-CA" dirty="0">
                <a:latin typeface="Garamond" panose="02020404030301010803" pitchFamily="18" charset="0"/>
              </a:rPr>
              <a:t>34 </a:t>
            </a:r>
            <a:r>
              <a:rPr lang="fr-CA" dirty="0" err="1">
                <a:latin typeface="Garamond" panose="02020404030301010803" pitchFamily="18" charset="0"/>
              </a:rPr>
              <a:t>respondents</a:t>
            </a:r>
            <a:endParaRPr lang="fr-CA" dirty="0">
              <a:latin typeface="Garamond" panose="02020404030301010803" pitchFamily="18" charset="0"/>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latin typeface="Garamond" panose="02020404030301010803" pitchFamily="18" charset="0"/>
            </a:endParaRPr>
          </a:p>
          <a:p>
            <a:endParaRPr lang="en-US" dirty="0"/>
          </a:p>
        </p:txBody>
      </p:sp>
    </p:spTree>
    <p:extLst>
      <p:ext uri="{BB962C8B-B14F-4D97-AF65-F5344CB8AC3E}">
        <p14:creationId xmlns:p14="http://schemas.microsoft.com/office/powerpoint/2010/main" val="418414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 Most respondents</a:t>
            </a:r>
            <a:r>
              <a:rPr lang="en-US" baseline="0" dirty="0"/>
              <a:t> said that they assist in helping women to navigate supports by making community </a:t>
            </a:r>
            <a:r>
              <a:rPr lang="en-US" baseline="0" dirty="0" err="1"/>
              <a:t>referals</a:t>
            </a:r>
            <a:endParaRPr lang="en-US" baseline="0" dirty="0"/>
          </a:p>
          <a:p>
            <a:r>
              <a:rPr lang="en-US" baseline="0" dirty="0"/>
              <a:t>Substantial portion also do crisis intervention or provide therapy and consulting</a:t>
            </a:r>
          </a:p>
          <a:p>
            <a:r>
              <a:rPr lang="en-US" baseline="0" dirty="0"/>
              <a:t>Also significant minority of organizations building community awareness of violence and abuse of women with disabilities</a:t>
            </a:r>
            <a:endParaRPr lang="en-US" dirty="0"/>
          </a:p>
        </p:txBody>
      </p:sp>
    </p:spTree>
    <p:extLst>
      <p:ext uri="{BB962C8B-B14F-4D97-AF65-F5344CB8AC3E}">
        <p14:creationId xmlns:p14="http://schemas.microsoft.com/office/powerpoint/2010/main" val="300331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r>
              <a:rPr lang="en-US" dirty="0"/>
              <a:t>We also obtained</a:t>
            </a:r>
            <a:r>
              <a:rPr lang="en-US" baseline="0" dirty="0"/>
              <a:t> an indication of the different kinds of violence that are experienced by women with disabilities in NB.</a:t>
            </a:r>
          </a:p>
          <a:p>
            <a:r>
              <a:rPr lang="en-US" baseline="0" dirty="0"/>
              <a:t>. Both deal extensively with IPV, Sexual violence, and neglect </a:t>
            </a:r>
          </a:p>
          <a:p>
            <a:r>
              <a:rPr lang="en-US" baseline="0" dirty="0"/>
              <a:t>Financial for both, but just not in top four for English respondents</a:t>
            </a:r>
          </a:p>
          <a:p>
            <a:r>
              <a:rPr lang="en-US" baseline="0" dirty="0"/>
              <a:t>We don’t know why English respondents were more likely to work with women in circumstances of emotional violence</a:t>
            </a:r>
          </a:p>
          <a:p>
            <a:endParaRPr lang="en-US" dirty="0"/>
          </a:p>
        </p:txBody>
      </p:sp>
    </p:spTree>
    <p:extLst>
      <p:ext uri="{BB962C8B-B14F-4D97-AF65-F5344CB8AC3E}">
        <p14:creationId xmlns:p14="http://schemas.microsoft.com/office/powerpoint/2010/main" val="1512965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r>
              <a:rPr lang="en-US" dirty="0"/>
              <a:t>Responses indicate shortage of resources and lack of education and awareness</a:t>
            </a:r>
            <a:r>
              <a:rPr lang="en-US" baseline="0" dirty="0"/>
              <a:t> issues around province for both language groups</a:t>
            </a:r>
          </a:p>
          <a:p>
            <a:r>
              <a:rPr lang="en-US" baseline="0" dirty="0"/>
              <a:t>Accessibility is a common issue as well</a:t>
            </a:r>
          </a:p>
          <a:p>
            <a:r>
              <a:rPr lang="en-US" baseline="0" dirty="0"/>
              <a:t>Addressing housing needs of clients and dealing with their isolation also common problems that service providers encounter</a:t>
            </a:r>
            <a:endParaRPr lang="en-US" dirty="0"/>
          </a:p>
        </p:txBody>
      </p:sp>
    </p:spTree>
    <p:extLst>
      <p:ext uri="{BB962C8B-B14F-4D97-AF65-F5344CB8AC3E}">
        <p14:creationId xmlns:p14="http://schemas.microsoft.com/office/powerpoint/2010/main" val="2264846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Angela:</a:t>
            </a:r>
          </a:p>
          <a:p>
            <a:r>
              <a:rPr lang="en-US" dirty="0"/>
              <a:t>Many respondents</a:t>
            </a:r>
            <a:r>
              <a:rPr lang="en-US" baseline="0" dirty="0"/>
              <a:t> assessed their organizations as only somewhat able to meet the needs of women living with disabilities</a:t>
            </a:r>
          </a:p>
          <a:p>
            <a:r>
              <a:rPr lang="en-US" baseline="0" dirty="0"/>
              <a:t>When it came to how to improve services most emphasized the need for more education, training, and resources, as well as the need to coordinate services. Well under half (30-40%) told us that they felt aware of resources in the community or connected to other organizations in the community…and this in spite of the fact that many of these organizations were trying to provide community referrals as part of their mandate.</a:t>
            </a:r>
            <a:endParaRPr lang="en-US" dirty="0"/>
          </a:p>
        </p:txBody>
      </p:sp>
    </p:spTree>
    <p:extLst>
      <p:ext uri="{BB962C8B-B14F-4D97-AF65-F5344CB8AC3E}">
        <p14:creationId xmlns:p14="http://schemas.microsoft.com/office/powerpoint/2010/main" val="472794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Clr>
                <a:schemeClr val="dk1"/>
              </a:buClr>
              <a:buSzPts val="1100"/>
              <a:buNone/>
            </a:pPr>
            <a:endParaRPr dirty="0"/>
          </a:p>
        </p:txBody>
      </p:sp>
    </p:spTree>
    <p:extLst>
      <p:ext uri="{BB962C8B-B14F-4D97-AF65-F5344CB8AC3E}">
        <p14:creationId xmlns:p14="http://schemas.microsoft.com/office/powerpoint/2010/main" val="2731629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Unique abuser tactics </a:t>
            </a:r>
            <a:br>
              <a:rPr lang="en-US" dirty="0"/>
            </a:br>
            <a:r>
              <a:rPr lang="en-US" dirty="0"/>
              <a:t>Rural setting can pose even more challenges than usual</a:t>
            </a:r>
            <a:br>
              <a:rPr lang="en-US" dirty="0"/>
            </a:br>
            <a:r>
              <a:rPr lang="en-US" dirty="0"/>
              <a:t>Complex considerations in leaving an abusive situation </a:t>
            </a:r>
          </a:p>
        </p:txBody>
      </p:sp>
    </p:spTree>
    <p:extLst>
      <p:ext uri="{BB962C8B-B14F-4D97-AF65-F5344CB8AC3E}">
        <p14:creationId xmlns:p14="http://schemas.microsoft.com/office/powerpoint/2010/main" val="384183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lvl="0" rtl="0">
              <a:spcBef>
                <a:spcPts val="0"/>
              </a:spcBef>
              <a:buNone/>
            </a:pPr>
            <a:r>
              <a:rPr lang="en-US" dirty="0"/>
              <a:t>Angela</a:t>
            </a:r>
            <a:endParaRPr dirty="0"/>
          </a:p>
        </p:txBody>
      </p:sp>
      <p:sp>
        <p:nvSpPr>
          <p:cNvPr id="40" name="Shape 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43887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Our research team has developed a toolkit for service providers in New Brunswick. We are currently in the stages of condensing this toolkit so that it is more user friendly for service providers. Last summer we had three STU social work students work on shortening the length of the toolkit as well as develop drafts of factsheets with information from the toolkit. </a:t>
            </a:r>
          </a:p>
        </p:txBody>
      </p:sp>
    </p:spTree>
    <p:extLst>
      <p:ext uri="{BB962C8B-B14F-4D97-AF65-F5344CB8AC3E}">
        <p14:creationId xmlns:p14="http://schemas.microsoft.com/office/powerpoint/2010/main" val="4031834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190535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Siloed knowledge was something that often came up in the interviews. The consistent sharing, applicable uses of information between organizations (both anti-violence and disability) is key to improving services overall. This sharing of information could go beyond (but not replace) training and guest speakers, to a regular information exchange meeting between organizations. </a:t>
            </a:r>
          </a:p>
        </p:txBody>
      </p:sp>
    </p:spTree>
    <p:extLst>
      <p:ext uri="{BB962C8B-B14F-4D97-AF65-F5344CB8AC3E}">
        <p14:creationId xmlns:p14="http://schemas.microsoft.com/office/powerpoint/2010/main" val="1973924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The interview participants discussed the limitations of our current broad definition of accessibility. For example, a shelter may be considered accessible after it has installed an entrance ramp and automatic doors. But what about the telephone in the shelter, for example? Has this been adapted for someone with a visual impairment? Are the therapeutic materials in the shelter adapted for everyone’s needs, whether they have a mobility issue, have a visual impairment, have a hearing impairment, etc.? Accessibility is a complex concept that has been, in general, simplified to aid those with visible disabilities rather than those with invisible disabilities. </a:t>
            </a:r>
          </a:p>
        </p:txBody>
      </p:sp>
    </p:spTree>
    <p:extLst>
      <p:ext uri="{BB962C8B-B14F-4D97-AF65-F5344CB8AC3E}">
        <p14:creationId xmlns:p14="http://schemas.microsoft.com/office/powerpoint/2010/main" val="2947529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Clr>
                <a:schemeClr val="dk1"/>
              </a:buClr>
              <a:buSzPts val="1100"/>
              <a:buNone/>
            </a:pPr>
            <a:endParaRPr dirty="0"/>
          </a:p>
        </p:txBody>
      </p:sp>
    </p:spTree>
    <p:extLst>
      <p:ext uri="{BB962C8B-B14F-4D97-AF65-F5344CB8AC3E}">
        <p14:creationId xmlns:p14="http://schemas.microsoft.com/office/powerpoint/2010/main" val="4058795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2" name="Shape 56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a:t>Group</a:t>
            </a:r>
            <a:endParaRPr/>
          </a:p>
        </p:txBody>
      </p:sp>
    </p:spTree>
    <p:extLst>
      <p:ext uri="{BB962C8B-B14F-4D97-AF65-F5344CB8AC3E}">
        <p14:creationId xmlns:p14="http://schemas.microsoft.com/office/powerpoint/2010/main" val="1736491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1" name="Shape 571"/>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39691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Clr>
                <a:schemeClr val="dk1"/>
              </a:buClr>
              <a:buSzPts val="1100"/>
              <a:buNone/>
            </a:pPr>
            <a:r>
              <a:rPr lang="en" sz="1200" b="1" u="sng" dirty="0">
                <a:solidFill>
                  <a:schemeClr val="dk1"/>
                </a:solidFill>
                <a:latin typeface="Times New Roman"/>
                <a:ea typeface="Times New Roman"/>
                <a:cs typeface="Times New Roman"/>
                <a:sym typeface="Times New Roman"/>
              </a:rPr>
              <a:t>Angela</a:t>
            </a:r>
            <a:endParaRPr sz="1200" b="1" u="sng" dirty="0">
              <a:solidFill>
                <a:schemeClr val="dk1"/>
              </a:solidFill>
              <a:latin typeface="Times New Roman"/>
              <a:ea typeface="Times New Roman"/>
              <a:cs typeface="Times New Roman"/>
              <a:sym typeface="Times New Roman"/>
            </a:endParaRPr>
          </a:p>
          <a:p>
            <a:pPr marL="0" indent="0">
              <a:lnSpc>
                <a:spcPct val="115000"/>
              </a:lnSpc>
              <a:buClr>
                <a:schemeClr val="dk1"/>
              </a:buClr>
              <a:buSzPts val="1100"/>
              <a:buNone/>
            </a:pPr>
            <a:r>
              <a:rPr lang="en" sz="1200" b="1" u="sng" dirty="0">
                <a:solidFill>
                  <a:schemeClr val="dk1"/>
                </a:solidFill>
                <a:latin typeface="Times New Roman"/>
                <a:ea typeface="Times New Roman"/>
                <a:cs typeface="Times New Roman"/>
                <a:sym typeface="Times New Roman"/>
              </a:rPr>
              <a:t>Slide: History Slide</a:t>
            </a:r>
            <a:endParaRPr sz="1200" b="1" u="sng" dirty="0">
              <a:solidFill>
                <a:schemeClr val="dk1"/>
              </a:solidFill>
              <a:latin typeface="Times New Roman"/>
              <a:ea typeface="Times New Roman"/>
              <a:cs typeface="Times New Roman"/>
              <a:sym typeface="Times New Roman"/>
            </a:endParaRPr>
          </a:p>
          <a:p>
            <a:pPr marL="0" indent="0">
              <a:lnSpc>
                <a:spcPct val="115000"/>
              </a:lnSpc>
              <a:buNone/>
            </a:pPr>
            <a:endParaRPr sz="1200" dirty="0">
              <a:solidFill>
                <a:schemeClr val="dk1"/>
              </a:solidFill>
              <a:latin typeface="Times New Roman"/>
              <a:ea typeface="Times New Roman"/>
              <a:cs typeface="Times New Roman"/>
              <a:sym typeface="Times New Roman"/>
            </a:endParaRPr>
          </a:p>
          <a:p>
            <a:pPr marL="0" indent="0">
              <a:lnSpc>
                <a:spcPct val="115000"/>
              </a:lnSpc>
              <a:buNone/>
            </a:pPr>
            <a:r>
              <a:rPr lang="en" sz="1200" dirty="0">
                <a:solidFill>
                  <a:schemeClr val="dk1"/>
                </a:solidFill>
              </a:rPr>
              <a:t>Action For Change: Empowering Women Victim Of Intimate Partner Violence To Build Healthier And Safer Lives</a:t>
            </a:r>
            <a:endParaRPr sz="1200" dirty="0">
              <a:solidFill>
                <a:schemeClr val="dk1"/>
              </a:solidFill>
            </a:endParaRPr>
          </a:p>
          <a:p>
            <a:pPr marL="0" indent="0">
              <a:lnSpc>
                <a:spcPct val="115000"/>
              </a:lnSpc>
              <a:buNone/>
            </a:pPr>
            <a:r>
              <a:rPr lang="en" sz="1200" dirty="0">
                <a:solidFill>
                  <a:schemeClr val="dk1"/>
                </a:solidFill>
              </a:rPr>
              <a:t>•</a:t>
            </a:r>
            <a:r>
              <a:rPr lang="en" sz="1200" b="1" dirty="0">
                <a:solidFill>
                  <a:schemeClr val="dk1"/>
                </a:solidFill>
              </a:rPr>
              <a:t>Objective1: </a:t>
            </a:r>
            <a:r>
              <a:rPr lang="en" sz="1200" dirty="0">
                <a:solidFill>
                  <a:schemeClr val="dk1"/>
                </a:solidFill>
              </a:rPr>
              <a:t>To create a process by which women victims/survivors of IPV will be empowered to lead healthier and safer lives. </a:t>
            </a:r>
            <a:endParaRPr sz="1200" dirty="0">
              <a:solidFill>
                <a:schemeClr val="dk1"/>
              </a:solidFill>
            </a:endParaRPr>
          </a:p>
          <a:p>
            <a:pPr marL="0" indent="0">
              <a:lnSpc>
                <a:spcPct val="115000"/>
              </a:lnSpc>
              <a:buNone/>
            </a:pPr>
            <a:r>
              <a:rPr lang="en" sz="1200" dirty="0">
                <a:solidFill>
                  <a:schemeClr val="dk1"/>
                </a:solidFill>
              </a:rPr>
              <a:t>•</a:t>
            </a:r>
            <a:r>
              <a:rPr lang="en" sz="1200" b="1" dirty="0">
                <a:solidFill>
                  <a:schemeClr val="dk1"/>
                </a:solidFill>
              </a:rPr>
              <a:t>Objective2: </a:t>
            </a:r>
            <a:r>
              <a:rPr lang="en" sz="1200" dirty="0">
                <a:solidFill>
                  <a:schemeClr val="dk1"/>
                </a:solidFill>
              </a:rPr>
              <a:t>To help to develop a strategy, via a gender lens and from the input received by women victims/survivors of IPV that would evaluate how the formal helping system is conveying their care</a:t>
            </a:r>
            <a:endParaRPr sz="1200" dirty="0">
              <a:solidFill>
                <a:schemeClr val="dk1"/>
              </a:solidFill>
            </a:endParaRPr>
          </a:p>
          <a:p>
            <a:pPr marL="0" indent="0">
              <a:lnSpc>
                <a:spcPct val="115000"/>
              </a:lnSpc>
              <a:buNone/>
            </a:pPr>
            <a:r>
              <a:rPr lang="en" sz="1200" dirty="0">
                <a:solidFill>
                  <a:schemeClr val="dk1"/>
                </a:solidFill>
              </a:rPr>
              <a:t>Funding from Canadian Observatory on the Justice System’s Response to Intimate Partner Violence</a:t>
            </a:r>
            <a:endParaRPr sz="1200" dirty="0">
              <a:solidFill>
                <a:schemeClr val="dk1"/>
              </a:solidFill>
            </a:endParaRPr>
          </a:p>
          <a:p>
            <a:pPr marL="0" indent="0">
              <a:lnSpc>
                <a:spcPct val="115000"/>
              </a:lnSpc>
              <a:buNone/>
            </a:pPr>
            <a:r>
              <a:rPr lang="en" sz="1200" dirty="0">
                <a:solidFill>
                  <a:schemeClr val="dk1"/>
                </a:solidFill>
              </a:rPr>
              <a:t>-</a:t>
            </a:r>
            <a:endParaRPr sz="1200" dirty="0">
              <a:solidFill>
                <a:schemeClr val="dk1"/>
              </a:solidFill>
            </a:endParaRPr>
          </a:p>
          <a:p>
            <a:pPr marL="0" indent="0">
              <a:lnSpc>
                <a:spcPct val="115000"/>
              </a:lnSpc>
              <a:buClr>
                <a:schemeClr val="dk1"/>
              </a:buClr>
              <a:buSzPts val="1100"/>
              <a:buNone/>
            </a:pPr>
            <a:endParaRPr sz="1200" dirty="0">
              <a:solidFill>
                <a:schemeClr val="dk1"/>
              </a:solidFill>
              <a:latin typeface="Times New Roman"/>
              <a:ea typeface="Times New Roman"/>
              <a:cs typeface="Times New Roman"/>
              <a:sym typeface="Times New Roman"/>
            </a:endParaRPr>
          </a:p>
          <a:p>
            <a:pPr marL="0" indent="0">
              <a:buNone/>
            </a:pPr>
            <a:endParaRPr dirty="0"/>
          </a:p>
        </p:txBody>
      </p:sp>
    </p:spTree>
    <p:extLst>
      <p:ext uri="{BB962C8B-B14F-4D97-AF65-F5344CB8AC3E}">
        <p14:creationId xmlns:p14="http://schemas.microsoft.com/office/powerpoint/2010/main" val="103031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r>
              <a:rPr lang="fr-CA" dirty="0"/>
              <a:t>Angela:</a:t>
            </a:r>
          </a:p>
          <a:p>
            <a:pPr>
              <a:spcBef>
                <a:spcPts val="0"/>
              </a:spcBef>
              <a:buNone/>
            </a:pPr>
            <a:endParaRPr lang="fr-CA" dirty="0"/>
          </a:p>
          <a:p>
            <a:pPr>
              <a:spcBef>
                <a:spcPts val="0"/>
              </a:spcBef>
              <a:buNone/>
            </a:pPr>
            <a:r>
              <a:rPr lang="fr-CA" dirty="0"/>
              <a:t>This </a:t>
            </a:r>
            <a:r>
              <a:rPr lang="fr-CA" dirty="0" err="1"/>
              <a:t>led</a:t>
            </a:r>
            <a:r>
              <a:rPr lang="fr-CA" dirty="0"/>
              <a:t> to a </a:t>
            </a:r>
            <a:r>
              <a:rPr lang="fr-CA" dirty="0" err="1"/>
              <a:t>series</a:t>
            </a:r>
            <a:r>
              <a:rPr lang="fr-CA" dirty="0"/>
              <a:t> of focus groups</a:t>
            </a:r>
            <a:r>
              <a:rPr lang="fr-CA" baseline="0" dirty="0"/>
              <a:t> </a:t>
            </a:r>
            <a:r>
              <a:rPr lang="fr-CA" baseline="0" dirty="0" err="1"/>
              <a:t>with</a:t>
            </a:r>
            <a:r>
              <a:rPr lang="fr-CA" baseline="0" dirty="0"/>
              <a:t> service providers </a:t>
            </a:r>
            <a:r>
              <a:rPr lang="fr-CA" baseline="0" dirty="0" err="1"/>
              <a:t>who</a:t>
            </a:r>
            <a:r>
              <a:rPr lang="fr-CA" baseline="0" dirty="0"/>
              <a:t> </a:t>
            </a:r>
            <a:r>
              <a:rPr lang="fr-CA" baseline="0" dirty="0" err="1"/>
              <a:t>worked</a:t>
            </a:r>
            <a:r>
              <a:rPr lang="fr-CA" baseline="0" dirty="0"/>
              <a:t> </a:t>
            </a:r>
            <a:r>
              <a:rPr lang="fr-CA" baseline="0" dirty="0" err="1"/>
              <a:t>with</a:t>
            </a:r>
            <a:r>
              <a:rPr lang="fr-CA" baseline="0" dirty="0"/>
              <a:t> the </a:t>
            </a:r>
            <a:r>
              <a:rPr lang="fr-CA" baseline="0" dirty="0" err="1"/>
              <a:t>criminal</a:t>
            </a:r>
            <a:r>
              <a:rPr lang="fr-CA" baseline="0" dirty="0"/>
              <a:t> justice system in NB (RCMP, </a:t>
            </a:r>
            <a:r>
              <a:rPr lang="fr-CA" baseline="0" dirty="0" err="1"/>
              <a:t>Victims</a:t>
            </a:r>
            <a:r>
              <a:rPr lang="fr-CA" baseline="0" dirty="0"/>
              <a:t> services, </a:t>
            </a:r>
            <a:r>
              <a:rPr lang="fr-CA" baseline="0" dirty="0" err="1"/>
              <a:t>Outreach</a:t>
            </a:r>
            <a:r>
              <a:rPr lang="fr-CA" baseline="0" dirty="0"/>
              <a:t> </a:t>
            </a:r>
            <a:r>
              <a:rPr lang="fr-CA" baseline="0" dirty="0" err="1"/>
              <a:t>workers</a:t>
            </a:r>
            <a:r>
              <a:rPr lang="fr-CA" baseline="0" dirty="0"/>
              <a:t>, </a:t>
            </a:r>
            <a:r>
              <a:rPr lang="fr-CA" baseline="0" dirty="0" err="1"/>
              <a:t>etc</a:t>
            </a:r>
            <a:r>
              <a:rPr lang="fr-CA" baseline="0" dirty="0"/>
              <a:t>)</a:t>
            </a:r>
          </a:p>
          <a:p>
            <a:pPr>
              <a:spcBef>
                <a:spcPts val="0"/>
              </a:spcBef>
              <a:buNone/>
            </a:pPr>
            <a:endParaRPr lang="fr-CA" baseline="0" dirty="0"/>
          </a:p>
          <a:p>
            <a:pPr>
              <a:spcBef>
                <a:spcPts val="0"/>
              </a:spcBef>
              <a:buNone/>
            </a:pPr>
            <a:r>
              <a:rPr lang="fr-CA" baseline="0" dirty="0" err="1"/>
              <a:t>Those</a:t>
            </a:r>
            <a:r>
              <a:rPr lang="fr-CA" baseline="0" dirty="0"/>
              <a:t> sessions made us </a:t>
            </a:r>
            <a:r>
              <a:rPr lang="fr-CA" baseline="0" dirty="0" err="1"/>
              <a:t>aware</a:t>
            </a:r>
            <a:r>
              <a:rPr lang="fr-CA" baseline="0" dirty="0"/>
              <a:t> of how inaccessible services </a:t>
            </a:r>
            <a:r>
              <a:rPr lang="fr-CA" baseline="0" dirty="0" err="1"/>
              <a:t>can</a:t>
            </a:r>
            <a:r>
              <a:rPr lang="fr-CA" baseline="0" dirty="0"/>
              <a:t> </a:t>
            </a:r>
            <a:r>
              <a:rPr lang="fr-CA" baseline="0" dirty="0" err="1"/>
              <a:t>be</a:t>
            </a:r>
            <a:r>
              <a:rPr lang="fr-CA" baseline="0" dirty="0"/>
              <a:t> </a:t>
            </a:r>
          </a:p>
          <a:p>
            <a:pPr>
              <a:spcBef>
                <a:spcPts val="0"/>
              </a:spcBef>
              <a:buNone/>
            </a:pPr>
            <a:endParaRPr lang="fr-CA" baseline="0" dirty="0"/>
          </a:p>
          <a:p>
            <a:pPr>
              <a:spcBef>
                <a:spcPts val="0"/>
              </a:spcBef>
              <a:buNone/>
            </a:pPr>
            <a:r>
              <a:rPr lang="fr-CA" baseline="0" dirty="0"/>
              <a:t>Service providers </a:t>
            </a:r>
            <a:r>
              <a:rPr lang="fr-CA" baseline="0" dirty="0" err="1"/>
              <a:t>told</a:t>
            </a:r>
            <a:r>
              <a:rPr lang="fr-CA" baseline="0" dirty="0"/>
              <a:t> us </a:t>
            </a:r>
            <a:r>
              <a:rPr lang="fr-CA" baseline="0" dirty="0" err="1"/>
              <a:t>that</a:t>
            </a:r>
            <a:r>
              <a:rPr lang="fr-CA" baseline="0" dirty="0"/>
              <a:t> </a:t>
            </a:r>
            <a:r>
              <a:rPr lang="fr-CA" baseline="0" dirty="0" err="1"/>
              <a:t>they</a:t>
            </a:r>
            <a:r>
              <a:rPr lang="fr-CA" baseline="0" dirty="0"/>
              <a:t> </a:t>
            </a:r>
            <a:r>
              <a:rPr lang="fr-CA" baseline="0" dirty="0" err="1"/>
              <a:t>seldom</a:t>
            </a:r>
            <a:r>
              <a:rPr lang="fr-CA" baseline="0" dirty="0"/>
              <a:t> </a:t>
            </a:r>
            <a:r>
              <a:rPr lang="fr-CA" baseline="0" dirty="0" err="1"/>
              <a:t>work</a:t>
            </a:r>
            <a:r>
              <a:rPr lang="fr-CA" baseline="0" dirty="0"/>
              <a:t> </a:t>
            </a:r>
            <a:r>
              <a:rPr lang="fr-CA" baseline="0" dirty="0" err="1"/>
              <a:t>with</a:t>
            </a:r>
            <a:r>
              <a:rPr lang="fr-CA" baseline="0" dirty="0"/>
              <a:t> </a:t>
            </a:r>
            <a:r>
              <a:rPr lang="fr-CA" baseline="0" dirty="0" err="1"/>
              <a:t>women</a:t>
            </a:r>
            <a:r>
              <a:rPr lang="fr-CA" baseline="0" dirty="0"/>
              <a:t> </a:t>
            </a:r>
            <a:r>
              <a:rPr lang="fr-CA" baseline="0" dirty="0" err="1"/>
              <a:t>who</a:t>
            </a:r>
            <a:r>
              <a:rPr lang="fr-CA" baseline="0" dirty="0"/>
              <a:t> live </a:t>
            </a:r>
            <a:r>
              <a:rPr lang="fr-CA" baseline="0" dirty="0" err="1"/>
              <a:t>with</a:t>
            </a:r>
            <a:r>
              <a:rPr lang="fr-CA" baseline="0" dirty="0"/>
              <a:t> </a:t>
            </a:r>
            <a:r>
              <a:rPr lang="fr-CA" baseline="0" dirty="0" err="1"/>
              <a:t>disabilities</a:t>
            </a:r>
            <a:endParaRPr dirty="0"/>
          </a:p>
        </p:txBody>
      </p:sp>
      <p:sp>
        <p:nvSpPr>
          <p:cNvPr id="191" name="Shape 191"/>
          <p:cNvSpPr txBox="1">
            <a:spLocks noGrp="1"/>
          </p:cNvSpPr>
          <p:nvPr>
            <p:ph type="sldNum" idx="12"/>
          </p:nvPr>
        </p:nvSpPr>
        <p:spPr>
          <a:xfrm>
            <a:off x="3970337" y="8829675"/>
            <a:ext cx="3038399" cy="465000"/>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49858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fr-CA" dirty="0"/>
              <a:t>Angela</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solidFill>
                  <a:schemeClr val="dk1"/>
                </a:solidFill>
                <a:latin typeface="Times New Roman"/>
                <a:ea typeface="Times New Roman"/>
                <a:cs typeface="Times New Roman"/>
                <a:sym typeface="Times New Roman"/>
              </a:rPr>
              <a:t>An important thing to point out is that this definition is not inclusive of all situations, such as those people with short-term impairments. Some may consider this a disability while others would describe it as an injury. Some disabilities are not always going to be visible to the naked eye but that does not mean their disability is less valid. It is these kinds of discrepancies that do not allow for one universal definition. Disability is subjective and </a:t>
            </a:r>
            <a:r>
              <a:rPr lang="en-US" sz="1100" dirty="0" err="1">
                <a:solidFill>
                  <a:schemeClr val="dk1"/>
                </a:solidFill>
                <a:latin typeface="Times New Roman"/>
                <a:ea typeface="Times New Roman"/>
                <a:cs typeface="Times New Roman"/>
                <a:sym typeface="Times New Roman"/>
              </a:rPr>
              <a:t>dependant</a:t>
            </a:r>
            <a:r>
              <a:rPr lang="en-US" sz="1100" dirty="0">
                <a:solidFill>
                  <a:schemeClr val="dk1"/>
                </a:solidFill>
                <a:latin typeface="Times New Roman"/>
                <a:ea typeface="Times New Roman"/>
                <a:cs typeface="Times New Roman"/>
                <a:sym typeface="Times New Roman"/>
              </a:rPr>
              <a:t> on each person’s experience. Disability does not always fully define the person, as they are a person first, disability second.   </a:t>
            </a:r>
          </a:p>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smtClean="0">
                <a:solidFill>
                  <a:srgbClr val="000000"/>
                </a:solidFill>
                <a:latin typeface="Arial"/>
                <a:ea typeface="Arial"/>
                <a:cs typeface="Arial"/>
                <a:sym typeface="Arial"/>
              </a:rPr>
              <a:t>5</a:t>
            </a:fld>
            <a:endParaRPr lang="en-US" sz="1200" b="0" i="0" u="none" strike="noStrike" cap="none" baseline="0">
              <a:solidFill>
                <a:srgbClr val="000000"/>
              </a:solidFill>
              <a:latin typeface="Arial"/>
              <a:ea typeface="Arial"/>
              <a:cs typeface="Arial"/>
              <a:sym typeface="Arial"/>
            </a:endParaRPr>
          </a:p>
        </p:txBody>
      </p:sp>
    </p:spTree>
    <p:extLst>
      <p:ext uri="{BB962C8B-B14F-4D97-AF65-F5344CB8AC3E}">
        <p14:creationId xmlns:p14="http://schemas.microsoft.com/office/powerpoint/2010/main" val="338216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Clr>
                <a:schemeClr val="dk1"/>
              </a:buClr>
              <a:buSzPts val="1100"/>
              <a:buNone/>
            </a:pPr>
            <a:r>
              <a:rPr lang="en-US" sz="1200" dirty="0">
                <a:solidFill>
                  <a:schemeClr val="dk1"/>
                </a:solidFill>
                <a:latin typeface="Times New Roman"/>
                <a:ea typeface="Times New Roman"/>
                <a:cs typeface="Times New Roman"/>
                <a:sym typeface="Times New Roman"/>
              </a:rPr>
              <a:t>Angela</a:t>
            </a:r>
          </a:p>
          <a:p>
            <a:pPr marL="0" indent="0">
              <a:lnSpc>
                <a:spcPct val="115000"/>
              </a:lnSpc>
              <a:buClr>
                <a:schemeClr val="dk1"/>
              </a:buClr>
              <a:buSzPts val="1100"/>
              <a:buNone/>
            </a:pPr>
            <a:r>
              <a:rPr lang="en-US" sz="1200" dirty="0">
                <a:solidFill>
                  <a:schemeClr val="dk1"/>
                </a:solidFill>
                <a:latin typeface="Times New Roman"/>
                <a:ea typeface="Times New Roman"/>
                <a:cs typeface="Times New Roman"/>
                <a:sym typeface="Times New Roman"/>
              </a:rPr>
              <a:t>Women and men with disabilities were twice as likely to be a victim of violent crime compared to people without disabilities (Cotter, 2018). </a:t>
            </a:r>
          </a:p>
          <a:p>
            <a:pPr marL="0" indent="0">
              <a:lnSpc>
                <a:spcPct val="115000"/>
              </a:lnSpc>
              <a:buClr>
                <a:schemeClr val="dk1"/>
              </a:buClr>
              <a:buSzPts val="1100"/>
              <a:buNone/>
            </a:pPr>
            <a:endParaRPr lang="en-US" sz="1200" dirty="0">
              <a:solidFill>
                <a:schemeClr val="dk1"/>
              </a:solidFill>
              <a:latin typeface="Times New Roman"/>
              <a:ea typeface="Times New Roman"/>
              <a:cs typeface="Times New Roman"/>
              <a:sym typeface="Times New Roman"/>
            </a:endParaRPr>
          </a:p>
          <a:p>
            <a:pPr marL="0" indent="0">
              <a:lnSpc>
                <a:spcPct val="115000"/>
              </a:lnSpc>
              <a:buClr>
                <a:schemeClr val="dk1"/>
              </a:buClr>
              <a:buSzPts val="1100"/>
              <a:buNone/>
            </a:pPr>
            <a:r>
              <a:rPr lang="en-US" sz="1200" dirty="0">
                <a:solidFill>
                  <a:schemeClr val="dk1"/>
                </a:solidFill>
                <a:latin typeface="Times New Roman"/>
                <a:ea typeface="Times New Roman"/>
                <a:cs typeface="Times New Roman"/>
                <a:sym typeface="Times New Roman"/>
              </a:rPr>
              <a:t>36% of victimized women with a disability reported two or more incidents </a:t>
            </a:r>
          </a:p>
          <a:p>
            <a:pPr marL="0" indent="0">
              <a:lnSpc>
                <a:spcPct val="115000"/>
              </a:lnSpc>
              <a:buClr>
                <a:schemeClr val="dk1"/>
              </a:buClr>
              <a:buSzPts val="1100"/>
              <a:buNone/>
            </a:pPr>
            <a:endParaRPr lang="en-US" sz="1200" dirty="0">
              <a:solidFill>
                <a:schemeClr val="dk1"/>
              </a:solidFill>
              <a:latin typeface="Times New Roman"/>
              <a:ea typeface="Times New Roman"/>
              <a:cs typeface="Times New Roman"/>
              <a:sym typeface="Times New Roman"/>
            </a:endParaRPr>
          </a:p>
          <a:p>
            <a:pPr marL="0" indent="0">
              <a:lnSpc>
                <a:spcPct val="115000"/>
              </a:lnSpc>
              <a:buClr>
                <a:schemeClr val="dk1"/>
              </a:buClr>
              <a:buSzPts val="1100"/>
              <a:buNone/>
            </a:pPr>
            <a:r>
              <a:rPr lang="en" sz="1200" dirty="0">
                <a:solidFill>
                  <a:schemeClr val="dk1"/>
                </a:solidFill>
                <a:latin typeface="Times New Roman"/>
                <a:ea typeface="Times New Roman"/>
                <a:cs typeface="Times New Roman"/>
                <a:sym typeface="Times New Roman"/>
              </a:rPr>
              <a:t>Social attitudes contribute greatly to the vulnerability of certain populations such as that of women with disabilities. They are viewed as weak with a devalued status in society because of the large imbalances in power. These untrue perceptions create space for vulnerability which can often translate into a higher risk for violence perpetrated against them. Even across different cultures, disability can have even more negative connotations such as a curse or a punishment from God. All of these negative perceptions compound and allow for the stigmatization of persons with disability when they come forward and report violence. (Cordier, 2017)</a:t>
            </a:r>
            <a:endParaRPr dirty="0"/>
          </a:p>
        </p:txBody>
      </p:sp>
    </p:spTree>
    <p:extLst>
      <p:ext uri="{BB962C8B-B14F-4D97-AF65-F5344CB8AC3E}">
        <p14:creationId xmlns:p14="http://schemas.microsoft.com/office/powerpoint/2010/main" val="120475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Clr>
                <a:schemeClr val="dk1"/>
              </a:buClr>
              <a:buSzPts val="1100"/>
              <a:buNone/>
            </a:pPr>
            <a:r>
              <a:rPr lang="en-US" sz="1200" dirty="0">
                <a:solidFill>
                  <a:schemeClr val="dk1"/>
                </a:solidFill>
                <a:latin typeface="Times New Roman"/>
                <a:ea typeface="Times New Roman"/>
                <a:cs typeface="Times New Roman"/>
                <a:sym typeface="Times New Roman"/>
              </a:rPr>
              <a:t>Angela</a:t>
            </a:r>
            <a:endParaRPr sz="1200" dirty="0">
              <a:solidFill>
                <a:schemeClr val="dk1"/>
              </a:solidFill>
              <a:latin typeface="Times New Roman"/>
              <a:ea typeface="Times New Roman"/>
              <a:cs typeface="Times New Roman"/>
              <a:sym typeface="Times New Roman"/>
            </a:endParaRPr>
          </a:p>
          <a:p>
            <a:pPr marL="0" indent="0">
              <a:lnSpc>
                <a:spcPct val="115000"/>
              </a:lnSpc>
              <a:buClr>
                <a:schemeClr val="dk1"/>
              </a:buClr>
              <a:buSzPts val="1100"/>
              <a:buNone/>
            </a:pPr>
            <a:r>
              <a:rPr lang="en" sz="1200" dirty="0">
                <a:solidFill>
                  <a:schemeClr val="dk1"/>
                </a:solidFill>
                <a:latin typeface="Times New Roman"/>
                <a:ea typeface="Times New Roman"/>
                <a:cs typeface="Times New Roman"/>
                <a:sym typeface="Times New Roman"/>
              </a:rPr>
              <a:t>Connected to the idea of stigmatization, is the barriers in reporting, particularly when women with a disability(ies) may struggle with being believed if they come forward. While this is dependent on the type of disability and its severity, the stereotypes that people associate to particular disabilities also play a big role. </a:t>
            </a:r>
            <a:endParaRPr sz="1200" dirty="0">
              <a:solidFill>
                <a:schemeClr val="dk1"/>
              </a:solidFill>
              <a:latin typeface="Times New Roman"/>
              <a:ea typeface="Times New Roman"/>
              <a:cs typeface="Times New Roman"/>
              <a:sym typeface="Times New Roman"/>
            </a:endParaRPr>
          </a:p>
          <a:p>
            <a:pPr marL="0" indent="465887">
              <a:lnSpc>
                <a:spcPct val="115000"/>
              </a:lnSpc>
              <a:buClr>
                <a:schemeClr val="dk1"/>
              </a:buClr>
              <a:buSzPts val="1100"/>
              <a:buNone/>
            </a:pPr>
            <a:r>
              <a:rPr lang="en" sz="1200" dirty="0">
                <a:solidFill>
                  <a:schemeClr val="dk1"/>
                </a:solidFill>
                <a:latin typeface="Times New Roman"/>
                <a:ea typeface="Times New Roman"/>
                <a:cs typeface="Times New Roman"/>
                <a:sym typeface="Times New Roman"/>
              </a:rPr>
              <a:t>An example of such a stereotype could be that women with specific disabilities, such as cognitive or intellectual, may be viewed as being assexual (having a lack of interest in sexual activities) so if they were to report sexual violence, for instance, it may be brushed aside by family, friends, and/or authorities. </a:t>
            </a:r>
            <a:endParaRPr sz="1200" dirty="0">
              <a:solidFill>
                <a:schemeClr val="dk1"/>
              </a:solidFill>
              <a:latin typeface="Times New Roman"/>
              <a:ea typeface="Times New Roman"/>
              <a:cs typeface="Times New Roman"/>
              <a:sym typeface="Times New Roman"/>
            </a:endParaRPr>
          </a:p>
          <a:p>
            <a:pPr marL="0" indent="465887">
              <a:lnSpc>
                <a:spcPct val="115000"/>
              </a:lnSpc>
              <a:buClr>
                <a:schemeClr val="dk1"/>
              </a:buClr>
              <a:buSzPts val="1100"/>
              <a:buNone/>
            </a:pPr>
            <a:r>
              <a:rPr lang="en" sz="1200" dirty="0">
                <a:solidFill>
                  <a:schemeClr val="dk1"/>
                </a:solidFill>
                <a:latin typeface="Times New Roman"/>
                <a:ea typeface="Times New Roman"/>
                <a:cs typeface="Times New Roman"/>
                <a:sym typeface="Times New Roman"/>
              </a:rPr>
              <a:t>In addition, their credibility may be called into question when reporting, especially if it is a disability that affects their cognitive or intellectual functioning (DAWN, 2014). They are often perceived as not knowing or understanding the extent of what they are reporting on and tend to be viewed as unreliable witnesses during legal proceedings. Due to this, law officials may be weary to tackle such a challenging case as it might be viewed as “unwinnable” (McFeely &amp; Trew, 2011)</a:t>
            </a:r>
            <a:endParaRPr sz="1200" dirty="0">
              <a:solidFill>
                <a:schemeClr val="dk1"/>
              </a:solidFill>
              <a:latin typeface="Times New Roman"/>
              <a:ea typeface="Times New Roman"/>
              <a:cs typeface="Times New Roman"/>
              <a:sym typeface="Times New Roman"/>
            </a:endParaRPr>
          </a:p>
          <a:p>
            <a:pPr marL="0" indent="465887">
              <a:lnSpc>
                <a:spcPct val="115000"/>
              </a:lnSpc>
              <a:buClr>
                <a:schemeClr val="dk1"/>
              </a:buClr>
              <a:buSzPts val="1100"/>
              <a:buNone/>
            </a:pPr>
            <a:r>
              <a:rPr lang="en" sz="1200" dirty="0">
                <a:solidFill>
                  <a:schemeClr val="dk1"/>
                </a:solidFill>
                <a:latin typeface="Times New Roman"/>
                <a:ea typeface="Times New Roman"/>
                <a:cs typeface="Times New Roman"/>
                <a:sym typeface="Times New Roman"/>
              </a:rPr>
              <a:t>There may also be instances where they are not able to verbalize their victimization to report it or even know that the events happening to them are abuse which can create even greater vulnerability. </a:t>
            </a:r>
            <a:endParaRPr dirty="0"/>
          </a:p>
        </p:txBody>
      </p:sp>
    </p:spTree>
    <p:extLst>
      <p:ext uri="{BB962C8B-B14F-4D97-AF65-F5344CB8AC3E}">
        <p14:creationId xmlns:p14="http://schemas.microsoft.com/office/powerpoint/2010/main" val="1889804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Clr>
                <a:schemeClr val="dk1"/>
              </a:buClr>
              <a:buSzPts val="1100"/>
              <a:buNone/>
            </a:pPr>
            <a:r>
              <a:rPr lang="en-US" sz="1200" dirty="0">
                <a:solidFill>
                  <a:schemeClr val="dk1"/>
                </a:solidFill>
                <a:latin typeface="Times New Roman"/>
                <a:ea typeface="Times New Roman"/>
                <a:cs typeface="Times New Roman"/>
                <a:sym typeface="Times New Roman"/>
              </a:rPr>
              <a:t>Angela</a:t>
            </a:r>
            <a:endParaRPr sz="1200" dirty="0">
              <a:solidFill>
                <a:schemeClr val="dk1"/>
              </a:solidFill>
              <a:latin typeface="Times New Roman"/>
              <a:ea typeface="Times New Roman"/>
              <a:cs typeface="Times New Roman"/>
              <a:sym typeface="Times New Roman"/>
            </a:endParaRPr>
          </a:p>
          <a:p>
            <a:pPr marL="0" indent="0">
              <a:lnSpc>
                <a:spcPct val="115000"/>
              </a:lnSpc>
              <a:buClr>
                <a:schemeClr val="dk1"/>
              </a:buClr>
              <a:buSzPts val="1100"/>
              <a:buNone/>
            </a:pPr>
            <a:r>
              <a:rPr lang="en" sz="1200" dirty="0">
                <a:solidFill>
                  <a:schemeClr val="dk1"/>
                </a:solidFill>
                <a:latin typeface="Times New Roman"/>
                <a:ea typeface="Times New Roman"/>
                <a:cs typeface="Times New Roman"/>
                <a:sym typeface="Times New Roman"/>
              </a:rPr>
              <a:t>Another, often not discussed group of people that perpetrate violence, are that of caregivers. While in a lot of cases, the caregiver is a intimate partner, but can also be another family member, friend, or employed caregiver. As having adequate assistance can be imperative for people with disabilities to live with as much independence as possible, abuse can drastically hinder their ability to live their life, as well as their right to safety and security. </a:t>
            </a:r>
            <a:endParaRPr sz="1200" dirty="0">
              <a:solidFill>
                <a:schemeClr val="dk1"/>
              </a:solidFill>
              <a:latin typeface="Times New Roman"/>
              <a:ea typeface="Times New Roman"/>
              <a:cs typeface="Times New Roman"/>
              <a:sym typeface="Times New Roman"/>
            </a:endParaRPr>
          </a:p>
          <a:p>
            <a:pPr marL="0" indent="465887">
              <a:lnSpc>
                <a:spcPct val="115000"/>
              </a:lnSpc>
              <a:buClr>
                <a:schemeClr val="dk1"/>
              </a:buClr>
              <a:buSzPts val="1100"/>
              <a:buNone/>
            </a:pPr>
            <a:r>
              <a:rPr lang="en" sz="1200" dirty="0">
                <a:solidFill>
                  <a:schemeClr val="dk1"/>
                </a:solidFill>
                <a:latin typeface="Times New Roman"/>
                <a:ea typeface="Times New Roman"/>
                <a:cs typeface="Times New Roman"/>
                <a:sym typeface="Times New Roman"/>
              </a:rPr>
              <a:t>For example:</a:t>
            </a:r>
            <a:endParaRPr sz="1200" dirty="0">
              <a:solidFill>
                <a:schemeClr val="dk1"/>
              </a:solidFill>
              <a:latin typeface="Times New Roman"/>
              <a:ea typeface="Times New Roman"/>
              <a:cs typeface="Times New Roman"/>
              <a:sym typeface="Times New Roman"/>
            </a:endParaRPr>
          </a:p>
          <a:p>
            <a:pPr marL="931774" lvl="1" indent="-310591">
              <a:lnSpc>
                <a:spcPct val="115000"/>
              </a:lnSpc>
              <a:buClr>
                <a:schemeClr val="dk1"/>
              </a:buClr>
              <a:buSzPts val="1200"/>
              <a:buFont typeface="Times New Roman"/>
              <a:buChar char="○"/>
            </a:pPr>
            <a:r>
              <a:rPr lang="en" sz="1200" dirty="0">
                <a:solidFill>
                  <a:schemeClr val="dk1"/>
                </a:solidFill>
                <a:latin typeface="Times New Roman"/>
                <a:ea typeface="Times New Roman"/>
                <a:cs typeface="Times New Roman"/>
                <a:sym typeface="Times New Roman"/>
              </a:rPr>
              <a:t>Nature of the work can be intimate which puts the service user in a vulnerable position which then sets up the possibility of abuse. </a:t>
            </a:r>
            <a:endParaRPr sz="1200" dirty="0">
              <a:solidFill>
                <a:schemeClr val="dk1"/>
              </a:solidFill>
              <a:latin typeface="Times New Roman"/>
              <a:ea typeface="Times New Roman"/>
              <a:cs typeface="Times New Roman"/>
              <a:sym typeface="Times New Roman"/>
            </a:endParaRPr>
          </a:p>
          <a:p>
            <a:pPr marL="931774" lvl="1" indent="-310591">
              <a:lnSpc>
                <a:spcPct val="115000"/>
              </a:lnSpc>
              <a:buClr>
                <a:schemeClr val="dk1"/>
              </a:buClr>
              <a:buSzPts val="1200"/>
              <a:buFont typeface="Times New Roman"/>
              <a:buChar char="○"/>
            </a:pPr>
            <a:r>
              <a:rPr lang="en" sz="1200" dirty="0">
                <a:solidFill>
                  <a:schemeClr val="dk1"/>
                </a:solidFill>
                <a:latin typeface="Times New Roman"/>
                <a:ea typeface="Times New Roman"/>
                <a:cs typeface="Times New Roman"/>
                <a:sym typeface="Times New Roman"/>
              </a:rPr>
              <a:t>If service user were to report abuse, they may lose the support they had from their primary caregiver and subsequently without continued care. Daily needs may outweigh the experiences of abuse. </a:t>
            </a:r>
            <a:endParaRPr sz="1200" dirty="0">
              <a:solidFill>
                <a:schemeClr val="dk1"/>
              </a:solidFill>
              <a:latin typeface="Times New Roman"/>
              <a:ea typeface="Times New Roman"/>
              <a:cs typeface="Times New Roman"/>
              <a:sym typeface="Times New Roman"/>
            </a:endParaRPr>
          </a:p>
          <a:p>
            <a:pPr marL="931774" lvl="1" indent="-310591">
              <a:lnSpc>
                <a:spcPct val="115000"/>
              </a:lnSpc>
              <a:buClr>
                <a:schemeClr val="dk1"/>
              </a:buClr>
              <a:buSzPts val="1200"/>
              <a:buFont typeface="Times New Roman"/>
              <a:buChar char="○"/>
            </a:pPr>
            <a:r>
              <a:rPr lang="en" sz="1200" dirty="0">
                <a:solidFill>
                  <a:schemeClr val="dk1"/>
                </a:solidFill>
                <a:latin typeface="Times New Roman"/>
                <a:ea typeface="Times New Roman"/>
                <a:cs typeface="Times New Roman"/>
                <a:sym typeface="Times New Roman"/>
              </a:rPr>
              <a:t>Besides what may normally be considered abuse, caretakers may withhold medications, deny access to mobility devices, neglect personal care, and prevent the individual from attending their doctor’s appointments with the denial of transportation. </a:t>
            </a:r>
            <a:endParaRPr dirty="0"/>
          </a:p>
        </p:txBody>
      </p:sp>
    </p:spTree>
    <p:extLst>
      <p:ext uri="{BB962C8B-B14F-4D97-AF65-F5344CB8AC3E}">
        <p14:creationId xmlns:p14="http://schemas.microsoft.com/office/powerpoint/2010/main" val="37091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Clr>
                <a:schemeClr val="dk1"/>
              </a:buClr>
              <a:buSzPts val="1100"/>
              <a:buNone/>
            </a:pPr>
            <a:r>
              <a:rPr lang="en" sz="1200" b="1" u="sng" dirty="0">
                <a:solidFill>
                  <a:schemeClr val="dk1"/>
                </a:solidFill>
                <a:latin typeface="Times New Roman"/>
                <a:ea typeface="Times New Roman"/>
                <a:cs typeface="Times New Roman"/>
                <a:sym typeface="Times New Roman"/>
              </a:rPr>
              <a:t>Angela</a:t>
            </a:r>
            <a:endParaRPr sz="1200" b="1" u="sng" dirty="0">
              <a:solidFill>
                <a:schemeClr val="dk1"/>
              </a:solidFill>
              <a:latin typeface="Times New Roman"/>
              <a:ea typeface="Times New Roman"/>
              <a:cs typeface="Times New Roman"/>
              <a:sym typeface="Times New Roman"/>
            </a:endParaRPr>
          </a:p>
          <a:p>
            <a:pPr marL="0" indent="0">
              <a:lnSpc>
                <a:spcPct val="115000"/>
              </a:lnSpc>
              <a:buClr>
                <a:schemeClr val="dk1"/>
              </a:buClr>
              <a:buSzPts val="1100"/>
              <a:buNone/>
            </a:pPr>
            <a:r>
              <a:rPr lang="en" sz="1200" b="1" u="sng" dirty="0">
                <a:solidFill>
                  <a:schemeClr val="dk1"/>
                </a:solidFill>
                <a:latin typeface="Times New Roman"/>
                <a:ea typeface="Times New Roman"/>
                <a:cs typeface="Times New Roman"/>
                <a:sym typeface="Times New Roman"/>
              </a:rPr>
              <a:t>Slide: Research Team</a:t>
            </a:r>
            <a:endParaRPr sz="1200" b="1" u="sng" dirty="0">
              <a:solidFill>
                <a:schemeClr val="dk1"/>
              </a:solidFill>
              <a:latin typeface="Times New Roman"/>
              <a:ea typeface="Times New Roman"/>
              <a:cs typeface="Times New Roman"/>
              <a:sym typeface="Times New Roman"/>
            </a:endParaRPr>
          </a:p>
          <a:p>
            <a:pPr marL="0" indent="0">
              <a:lnSpc>
                <a:spcPct val="115000"/>
              </a:lnSpc>
              <a:buClr>
                <a:schemeClr val="dk1"/>
              </a:buClr>
              <a:buSzPts val="1100"/>
              <a:buNone/>
            </a:pPr>
            <a:r>
              <a:rPr lang="en" sz="1200" dirty="0">
                <a:solidFill>
                  <a:schemeClr val="dk1"/>
                </a:solidFill>
                <a:latin typeface="Times New Roman"/>
                <a:ea typeface="Times New Roman"/>
                <a:cs typeface="Times New Roman"/>
                <a:sym typeface="Times New Roman"/>
              </a:rPr>
              <a:t>We have a dedicated research team that have contributed greatly to this project. They are as follows:</a:t>
            </a:r>
            <a:endParaRPr sz="12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8050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6"/>
        <p:cNvGrpSpPr/>
        <p:nvPr/>
      </p:nvGrpSpPr>
      <p:grpSpPr>
        <a:xfrm>
          <a:off x="0" y="0"/>
          <a:ext cx="0" cy="0"/>
          <a:chOff x="0" y="0"/>
          <a:chExt cx="0" cy="0"/>
        </a:xfrm>
      </p:grpSpPr>
      <p:sp>
        <p:nvSpPr>
          <p:cNvPr id="37" name="Shape 37"/>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Shape 40"/>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4" name="Shape 44"/>
          <p:cNvSpPr txBox="1">
            <a:spLocks noGrp="1"/>
          </p:cNvSpPr>
          <p:nvPr>
            <p:ph type="body" idx="1"/>
          </p:nvPr>
        </p:nvSpPr>
        <p:spPr>
          <a:xfrm>
            <a:off x="457200" y="1406944"/>
            <a:ext cx="5301300" cy="31614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5" name="Shape 45"/>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Shape 47"/>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Shape 49"/>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Shape 52"/>
          <p:cNvSpPr/>
          <p:nvPr/>
        </p:nvSpPr>
        <p:spPr>
          <a:xfrm rot="10800000">
            <a:off x="7182000" y="-125"/>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4" name="Shape 54"/>
          <p:cNvSpPr txBox="1">
            <a:spLocks noGrp="1"/>
          </p:cNvSpPr>
          <p:nvPr>
            <p:ph type="body" idx="1"/>
          </p:nvPr>
        </p:nvSpPr>
        <p:spPr>
          <a:xfrm>
            <a:off x="457200" y="1409500"/>
            <a:ext cx="2573100" cy="33342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5" name="Shape 55"/>
          <p:cNvSpPr txBox="1">
            <a:spLocks noGrp="1"/>
          </p:cNvSpPr>
          <p:nvPr>
            <p:ph type="body" idx="2"/>
          </p:nvPr>
        </p:nvSpPr>
        <p:spPr>
          <a:xfrm>
            <a:off x="3185326" y="1409500"/>
            <a:ext cx="2573100" cy="33342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6" name="Shape 56"/>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7"/>
        <p:cNvGrpSpPr/>
        <p:nvPr/>
      </p:nvGrpSpPr>
      <p:grpSpPr>
        <a:xfrm>
          <a:off x="0" y="0"/>
          <a:ext cx="0" cy="0"/>
          <a:chOff x="0" y="0"/>
          <a:chExt cx="0" cy="0"/>
        </a:xfrm>
      </p:grpSpPr>
      <p:sp>
        <p:nvSpPr>
          <p:cNvPr id="58" name="Shape 58"/>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Shape 63"/>
          <p:cNvSpPr/>
          <p:nvPr/>
        </p:nvSpPr>
        <p:spPr>
          <a:xfrm rot="10800000">
            <a:off x="7182000" y="0"/>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Shape 64"/>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5" name="Shape 65"/>
          <p:cNvSpPr txBox="1">
            <a:spLocks noGrp="1"/>
          </p:cNvSpPr>
          <p:nvPr>
            <p:ph type="body" idx="1"/>
          </p:nvPr>
        </p:nvSpPr>
        <p:spPr>
          <a:xfrm>
            <a:off x="457200" y="1409500"/>
            <a:ext cx="1708800" cy="3362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6" name="Shape 66"/>
          <p:cNvSpPr txBox="1">
            <a:spLocks noGrp="1"/>
          </p:cNvSpPr>
          <p:nvPr>
            <p:ph type="body" idx="2"/>
          </p:nvPr>
        </p:nvSpPr>
        <p:spPr>
          <a:xfrm>
            <a:off x="2253487" y="1409500"/>
            <a:ext cx="1708800" cy="3362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7" name="Shape 67"/>
          <p:cNvSpPr txBox="1">
            <a:spLocks noGrp="1"/>
          </p:cNvSpPr>
          <p:nvPr>
            <p:ph type="body" idx="3"/>
          </p:nvPr>
        </p:nvSpPr>
        <p:spPr>
          <a:xfrm>
            <a:off x="4049775" y="1409500"/>
            <a:ext cx="1708800" cy="3362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8" name="Shape 68"/>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Shape 70"/>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6738387"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p:nvPr/>
        </p:nvSpPr>
        <p:spPr>
          <a:xfrm rot="10800000">
            <a:off x="6560772"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6476588"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rot="10800000">
            <a:off x="6231175"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rot="10800000">
            <a:off x="7182000" y="0"/>
            <a:ext cx="19620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txBox="1">
            <a:spLocks noGrp="1"/>
          </p:cNvSpPr>
          <p:nvPr>
            <p:ph type="title"/>
          </p:nvPr>
        </p:nvSpPr>
        <p:spPr>
          <a:xfrm>
            <a:off x="457200" y="563300"/>
            <a:ext cx="5301300" cy="7278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7" name="Shape 77"/>
          <p:cNvSpPr txBox="1">
            <a:spLocks noGrp="1"/>
          </p:cNvSpPr>
          <p:nvPr>
            <p:ph type="sldNum" idx="12"/>
          </p:nvPr>
        </p:nvSpPr>
        <p:spPr>
          <a:xfrm>
            <a:off x="56062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alf image">
  <p:cSld name="TITLE_ONLY_1">
    <p:spTree>
      <p:nvGrpSpPr>
        <p:cNvPr id="1" name="Shape 78"/>
        <p:cNvGrpSpPr/>
        <p:nvPr/>
      </p:nvGrpSpPr>
      <p:grpSpPr>
        <a:xfrm>
          <a:off x="0" y="0"/>
          <a:ext cx="0" cy="0"/>
          <a:chOff x="0" y="0"/>
          <a:chExt cx="0" cy="0"/>
        </a:xfrm>
      </p:grpSpPr>
      <p:sp>
        <p:nvSpPr>
          <p:cNvPr id="79" name="Shape 79"/>
          <p:cNvSpPr/>
          <p:nvPr/>
        </p:nvSpPr>
        <p:spPr>
          <a:xfrm rot="10800000">
            <a:off x="4511857" y="-125"/>
            <a:ext cx="4632300" cy="5143500"/>
          </a:xfrm>
          <a:prstGeom prst="rect">
            <a:avLst/>
          </a:prstGeom>
          <a:gradFill>
            <a:gsLst>
              <a:gs pos="0">
                <a:srgbClr val="364072"/>
              </a:gs>
              <a:gs pos="100000">
                <a:srgbClr val="0E0F18"/>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0" name="Shape 80"/>
          <p:cNvGrpSpPr/>
          <p:nvPr/>
        </p:nvGrpSpPr>
        <p:grpSpPr>
          <a:xfrm rot="10800000" flipH="1">
            <a:off x="4095344" y="-125"/>
            <a:ext cx="953312" cy="5143625"/>
            <a:chOff x="1962000" y="-125"/>
            <a:chExt cx="953312" cy="5143625"/>
          </a:xfrm>
        </p:grpSpPr>
        <p:sp>
          <p:nvSpPr>
            <p:cNvPr id="81" name="Shape 81"/>
            <p:cNvSpPr/>
            <p:nvPr/>
          </p:nvSpPr>
          <p:spPr>
            <a:xfrm rot="10800000" flipH="1">
              <a:off x="2469212" y="0"/>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flipH="1">
              <a:off x="2291597" y="-125"/>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p:nvPr/>
          </p:nvSpPr>
          <p:spPr>
            <a:xfrm rot="10800000" flipH="1">
              <a:off x="2207413" y="0"/>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p:nvPr/>
          </p:nvSpPr>
          <p:spPr>
            <a:xfrm flipH="1">
              <a:off x="1962000" y="0"/>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5" name="Shape 85"/>
          <p:cNvSpPr/>
          <p:nvPr/>
        </p:nvSpPr>
        <p:spPr>
          <a:xfrm rot="-5400000">
            <a:off x="-100" y="878175"/>
            <a:ext cx="269100" cy="2694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txBox="1">
            <a:spLocks noGrp="1"/>
          </p:cNvSpPr>
          <p:nvPr>
            <p:ph type="title"/>
          </p:nvPr>
        </p:nvSpPr>
        <p:spPr>
          <a:xfrm>
            <a:off x="457200" y="751550"/>
            <a:ext cx="3142200" cy="7278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87" name="Shape 87"/>
          <p:cNvSpPr txBox="1">
            <a:spLocks noGrp="1"/>
          </p:cNvSpPr>
          <p:nvPr>
            <p:ph type="sldNum" idx="12"/>
          </p:nvPr>
        </p:nvSpPr>
        <p:spPr>
          <a:xfrm>
            <a:off x="8443059"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
        <p:nvSpPr>
          <p:cNvPr id="88" name="Shape 88"/>
          <p:cNvSpPr txBox="1">
            <a:spLocks noGrp="1"/>
          </p:cNvSpPr>
          <p:nvPr>
            <p:ph type="body" idx="1"/>
          </p:nvPr>
        </p:nvSpPr>
        <p:spPr>
          <a:xfrm>
            <a:off x="457200" y="1725427"/>
            <a:ext cx="3142200" cy="26502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363175" y="4253900"/>
            <a:ext cx="7239300" cy="519600"/>
          </a:xfrm>
          <a:prstGeom prst="rect">
            <a:avLst/>
          </a:prstGeom>
        </p:spPr>
        <p:txBody>
          <a:bodyPr spcFirstLastPara="1" wrap="square" lIns="91425" tIns="91425" rIns="91425" bIns="91425" anchor="t" anchorCtr="0"/>
          <a:lstStyle>
            <a:lvl1pPr marL="457200" lvl="0" indent="-228600">
              <a:spcBef>
                <a:spcPts val="360"/>
              </a:spcBef>
              <a:spcAft>
                <a:spcPts val="0"/>
              </a:spcAft>
              <a:buSzPts val="1800"/>
              <a:buNone/>
              <a:defRPr sz="1800"/>
            </a:lvl1pPr>
          </a:lstStyle>
          <a:p>
            <a:endParaRPr/>
          </a:p>
        </p:txBody>
      </p:sp>
      <p:sp>
        <p:nvSpPr>
          <p:cNvPr id="91" name="Shape 91"/>
          <p:cNvSpPr/>
          <p:nvPr/>
        </p:nvSpPr>
        <p:spPr>
          <a:xfrm>
            <a:off x="86979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Shape 92"/>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Shape 93"/>
          <p:cNvSpPr/>
          <p:nvPr/>
        </p:nvSpPr>
        <p:spPr>
          <a:xfrm>
            <a:off x="84361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Shape 95"/>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Shape 97"/>
          <p:cNvSpPr/>
          <p:nvPr/>
        </p:nvSpPr>
        <p:spPr>
          <a:xfrm>
            <a:off x="8697912" y="-125"/>
            <a:ext cx="446100" cy="5143500"/>
          </a:xfrm>
          <a:prstGeom prst="rect">
            <a:avLst/>
          </a:prstGeom>
          <a:gradFill>
            <a:gsLst>
              <a:gs pos="0">
                <a:srgbClr val="3177EE"/>
              </a:gs>
              <a:gs pos="100000">
                <a:srgbClr val="113D8A"/>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Shape 98"/>
          <p:cNvSpPr/>
          <p:nvPr/>
        </p:nvSpPr>
        <p:spPr>
          <a:xfrm rot="10800000">
            <a:off x="8520297" y="0"/>
            <a:ext cx="184200" cy="5143500"/>
          </a:xfrm>
          <a:prstGeom prst="rect">
            <a:avLst/>
          </a:prstGeom>
          <a:gradFill>
            <a:gsLst>
              <a:gs pos="0">
                <a:srgbClr val="75DDFF"/>
              </a:gs>
              <a:gs pos="100000">
                <a:srgbClr val="09B1E9"/>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p:nvPr/>
        </p:nvSpPr>
        <p:spPr>
          <a:xfrm>
            <a:off x="8436113" y="-125"/>
            <a:ext cx="90600" cy="5143500"/>
          </a:xfrm>
          <a:prstGeom prst="rect">
            <a:avLst/>
          </a:prstGeom>
          <a:gradFill>
            <a:gsLst>
              <a:gs pos="0">
                <a:srgbClr val="C6F18D"/>
              </a:gs>
              <a:gs pos="100000">
                <a:srgbClr val="8AD824"/>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Shape 100"/>
          <p:cNvSpPr/>
          <p:nvPr/>
        </p:nvSpPr>
        <p:spPr>
          <a:xfrm rot="10800000">
            <a:off x="8190700" y="-125"/>
            <a:ext cx="247800" cy="5143500"/>
          </a:xfrm>
          <a:prstGeom prst="rect">
            <a:avLst/>
          </a:prstGeom>
          <a:gradFill>
            <a:gsLst>
              <a:gs pos="0">
                <a:srgbClr val="1077D2"/>
              </a:gs>
              <a:gs pos="100000">
                <a:srgbClr val="093153"/>
              </a:gs>
            </a:gsLst>
            <a:lin ang="5400012"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l" rtl="0">
              <a:spcBef>
                <a:spcPts val="0"/>
              </a:spcBef>
              <a:defRPr sz="2700" b="0" i="0">
                <a:solidFill>
                  <a:srgbClr val="0E2D69"/>
                </a:solidFill>
              </a:defRPr>
            </a:lvl1pPr>
            <a:lvl2pPr rtl="0">
              <a:spcBef>
                <a:spcPts val="0"/>
              </a:spcBef>
              <a:defRPr sz="2700">
                <a:solidFill>
                  <a:srgbClr val="0E2D69"/>
                </a:solidFill>
              </a:defRPr>
            </a:lvl2pPr>
            <a:lvl3pPr rtl="0">
              <a:spcBef>
                <a:spcPts val="0"/>
              </a:spcBef>
              <a:defRPr sz="2700">
                <a:solidFill>
                  <a:srgbClr val="0E2D69"/>
                </a:solidFill>
              </a:defRPr>
            </a:lvl3pPr>
            <a:lvl4pPr rtl="0">
              <a:spcBef>
                <a:spcPts val="0"/>
              </a:spcBef>
              <a:defRPr sz="2700">
                <a:solidFill>
                  <a:srgbClr val="0E2D69"/>
                </a:solidFill>
              </a:defRPr>
            </a:lvl4pPr>
            <a:lvl5pPr rtl="0">
              <a:spcBef>
                <a:spcPts val="0"/>
              </a:spcBef>
              <a:defRPr sz="2700">
                <a:solidFill>
                  <a:srgbClr val="0E2D69"/>
                </a:solidFill>
              </a:defRPr>
            </a:lvl5pPr>
            <a:lvl6pPr rtl="0">
              <a:spcBef>
                <a:spcPts val="0"/>
              </a:spcBef>
              <a:defRPr sz="2700">
                <a:solidFill>
                  <a:srgbClr val="0E2D69"/>
                </a:solidFill>
              </a:defRPr>
            </a:lvl6pPr>
            <a:lvl7pPr rtl="0">
              <a:spcBef>
                <a:spcPts val="0"/>
              </a:spcBef>
              <a:defRPr sz="2700">
                <a:solidFill>
                  <a:srgbClr val="0E2D69"/>
                </a:solidFill>
              </a:defRPr>
            </a:lvl7pPr>
            <a:lvl8pPr rtl="0">
              <a:spcBef>
                <a:spcPts val="0"/>
              </a:spcBef>
              <a:defRPr sz="2700">
                <a:solidFill>
                  <a:srgbClr val="0E2D69"/>
                </a:solidFill>
              </a:defRPr>
            </a:lvl8pPr>
            <a:lvl9pPr rtl="0">
              <a:spcBef>
                <a:spcPts val="0"/>
              </a:spcBef>
              <a:defRPr sz="2700">
                <a:solidFill>
                  <a:srgbClr val="0E2D69"/>
                </a:solidFill>
              </a:defRPr>
            </a:lvl9pPr>
          </a:lstStyle>
          <a:p>
            <a:endParaRPr/>
          </a:p>
        </p:txBody>
      </p:sp>
      <p:sp>
        <p:nvSpPr>
          <p:cNvPr id="32" name="Shape 32"/>
          <p:cNvSpPr txBox="1">
            <a:spLocks noGrp="1"/>
          </p:cNvSpPr>
          <p:nvPr>
            <p:ph type="body" idx="1"/>
          </p:nvPr>
        </p:nvSpPr>
        <p:spPr>
          <a:xfrm>
            <a:off x="457200" y="1200150"/>
            <a:ext cx="8229600" cy="2743200"/>
          </a:xfrm>
          <a:prstGeom prst="rect">
            <a:avLst/>
          </a:prstGeom>
          <a:noFill/>
          <a:ln>
            <a:noFill/>
          </a:ln>
        </p:spPr>
        <p:txBody>
          <a:bodyPr lIns="91425" tIns="91425" rIns="91425" bIns="91425" anchor="t" anchorCtr="0"/>
          <a:lstStyle>
            <a:lvl1pPr rtl="0">
              <a:spcBef>
                <a:spcPts val="0"/>
              </a:spcBef>
              <a:defRPr sz="2100">
                <a:latin typeface="Arial"/>
                <a:ea typeface="Arial"/>
                <a:cs typeface="Arial"/>
                <a:sym typeface="Arial"/>
              </a:defRPr>
            </a:lvl1pPr>
            <a:lvl2pPr rtl="0">
              <a:spcBef>
                <a:spcPts val="0"/>
              </a:spcBef>
              <a:defRPr sz="1800">
                <a:latin typeface="Arial"/>
                <a:ea typeface="Arial"/>
                <a:cs typeface="Arial"/>
                <a:sym typeface="Arial"/>
              </a:defRPr>
            </a:lvl2pPr>
            <a:lvl3pPr rtl="0">
              <a:spcBef>
                <a:spcPts val="0"/>
              </a:spcBef>
              <a:defRPr sz="1650">
                <a:latin typeface="Arial"/>
                <a:ea typeface="Arial"/>
                <a:cs typeface="Arial"/>
                <a:sym typeface="Arial"/>
              </a:defRPr>
            </a:lvl3pPr>
            <a:lvl4pPr rtl="0">
              <a:spcBef>
                <a:spcPts val="0"/>
              </a:spcBef>
              <a:defRPr>
                <a:latin typeface="Arial"/>
                <a:ea typeface="Arial"/>
                <a:cs typeface="Arial"/>
                <a:sym typeface="Arial"/>
              </a:defRPr>
            </a:lvl4pPr>
            <a:lvl5pPr rtl="0">
              <a:spcBef>
                <a:spcPts val="0"/>
              </a:spcBef>
              <a:defRPr>
                <a:latin typeface="Arial"/>
                <a:ea typeface="Arial"/>
                <a:cs typeface="Arial"/>
                <a:sym typeface="Arial"/>
              </a:defRPr>
            </a:lvl5pPr>
            <a:lvl6pPr rtl="0">
              <a:spcBef>
                <a:spcPts val="0"/>
              </a:spcBef>
              <a:defRPr sz="1500">
                <a:solidFill>
                  <a:schemeClr val="dk1"/>
                </a:solidFill>
                <a:latin typeface="Calibri"/>
                <a:ea typeface="Calibri"/>
                <a:cs typeface="Calibri"/>
                <a:sym typeface="Calibri"/>
              </a:defRPr>
            </a:lvl6pPr>
            <a:lvl7pPr rtl="0">
              <a:spcBef>
                <a:spcPts val="0"/>
              </a:spcBef>
              <a:defRPr sz="1500">
                <a:solidFill>
                  <a:schemeClr val="dk1"/>
                </a:solidFill>
                <a:latin typeface="Calibri"/>
                <a:ea typeface="Calibri"/>
                <a:cs typeface="Calibri"/>
                <a:sym typeface="Calibri"/>
              </a:defRPr>
            </a:lvl7pPr>
            <a:lvl8pPr rtl="0">
              <a:spcBef>
                <a:spcPts val="0"/>
              </a:spcBef>
              <a:defRPr sz="1500">
                <a:solidFill>
                  <a:schemeClr val="dk1"/>
                </a:solidFill>
                <a:latin typeface="Calibri"/>
                <a:ea typeface="Calibri"/>
                <a:cs typeface="Calibri"/>
                <a:sym typeface="Calibri"/>
              </a:defRPr>
            </a:lvl8pPr>
            <a:lvl9pPr rtl="0">
              <a:spcBef>
                <a:spcPts val="0"/>
              </a:spcBef>
              <a:defRPr sz="1500">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3124200" y="4767263"/>
            <a:ext cx="2895600" cy="273844"/>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1pPr>
            <a:lvl2pPr marL="3429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2pPr>
            <a:lvl3pPr marL="6858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3pPr>
            <a:lvl4pPr marL="10287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4pPr>
            <a:lvl5pPr marL="1371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5pPr>
            <a:lvl6pPr marL="17145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6pPr>
            <a:lvl7pPr marL="24003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7pPr>
            <a:lvl8pPr marL="34290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8pPr>
            <a:lvl9pPr marL="4800600" marR="0" indent="0" algn="l" rtl="0">
              <a:lnSpc>
                <a:spcPct val="100000"/>
              </a:lnSpc>
              <a:spcBef>
                <a:spcPts val="0"/>
              </a:spcBef>
              <a:spcAft>
                <a:spcPts val="0"/>
              </a:spcAft>
              <a:defRPr sz="1800" b="0" i="0" u="none" strike="noStrike" cap="none" baseline="0">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6553201" y="4767263"/>
            <a:ext cx="2133599" cy="273844"/>
          </a:xfrm>
          <a:prstGeom prst="rect">
            <a:avLst/>
          </a:prstGeom>
          <a:noFill/>
          <a:ln>
            <a:noFill/>
          </a:ln>
        </p:spPr>
        <p:txBody>
          <a:bodyPr lIns="91425" tIns="45700" rIns="91425" bIns="45700" anchor="ctr" anchorCtr="0">
            <a:noAutofit/>
          </a:bodyPr>
          <a:lstStyle/>
          <a:p>
            <a:pPr>
              <a:buClr>
                <a:srgbClr val="898989"/>
              </a:buClr>
              <a:buSzPct val="25000"/>
            </a:pPr>
            <a:fld id="{00000000-1234-1234-1234-123412341234}" type="slidenum">
              <a:rPr lang="en-US" sz="900" smtClean="0">
                <a:solidFill>
                  <a:srgbClr val="898989"/>
                </a:solidFill>
                <a:latin typeface="Calibri"/>
                <a:ea typeface="Calibri"/>
                <a:cs typeface="Calibri"/>
                <a:sym typeface="Calibri"/>
              </a:rPr>
              <a:pPr>
                <a:buClr>
                  <a:srgbClr val="898989"/>
                </a:buClr>
                <a:buSzPct val="25000"/>
              </a:pPr>
              <a:t>‹#›</a:t>
            </a:fld>
            <a:endParaRPr lang="en-US" sz="9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406836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563300"/>
            <a:ext cx="5301300" cy="7278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1pPr>
            <a:lvl2pPr lvl="1">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2pPr>
            <a:lvl3pPr lvl="2">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3pPr>
            <a:lvl4pPr lvl="3">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4pPr>
            <a:lvl5pPr lvl="4">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5pPr>
            <a:lvl6pPr lvl="5">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6pPr>
            <a:lvl7pPr lvl="6">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7pPr>
            <a:lvl8pPr lvl="7">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8pPr>
            <a:lvl9pPr lvl="8">
              <a:spcBef>
                <a:spcPts val="0"/>
              </a:spcBef>
              <a:spcAft>
                <a:spcPts val="0"/>
              </a:spcAft>
              <a:buClr>
                <a:srgbClr val="162D5A"/>
              </a:buClr>
              <a:buSzPts val="2400"/>
              <a:buFont typeface="Droid Serif"/>
              <a:buNone/>
              <a:defRPr sz="2400" b="1">
                <a:solidFill>
                  <a:srgbClr val="162D5A"/>
                </a:solidFill>
                <a:latin typeface="Droid Serif"/>
                <a:ea typeface="Droid Serif"/>
                <a:cs typeface="Droid Serif"/>
                <a:sym typeface="Droid Serif"/>
              </a:defRPr>
            </a:lvl9pPr>
          </a:lstStyle>
          <a:p>
            <a:endParaRPr/>
          </a:p>
        </p:txBody>
      </p:sp>
      <p:sp>
        <p:nvSpPr>
          <p:cNvPr id="7" name="Shape 7"/>
          <p:cNvSpPr txBox="1">
            <a:spLocks noGrp="1"/>
          </p:cNvSpPr>
          <p:nvPr>
            <p:ph type="body" idx="1"/>
          </p:nvPr>
        </p:nvSpPr>
        <p:spPr>
          <a:xfrm>
            <a:off x="457200" y="1406944"/>
            <a:ext cx="5301300" cy="31614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1pPr>
            <a:lvl2pPr marL="914400" lvl="1"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2pPr>
            <a:lvl3pPr marL="1371600" lvl="2"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3pPr>
            <a:lvl4pPr marL="1828800" lvl="3"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4pPr>
            <a:lvl5pPr marL="2286000" lvl="4"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5pPr>
            <a:lvl6pPr marL="2743200" lvl="5"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6pPr>
            <a:lvl7pPr marL="3200400" lvl="6"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7pPr>
            <a:lvl8pPr marL="3657600" lvl="7"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8pPr>
            <a:lvl9pPr marL="4114800" lvl="8" indent="-342900">
              <a:spcBef>
                <a:spcPts val="0"/>
              </a:spcBef>
              <a:spcAft>
                <a:spcPts val="0"/>
              </a:spcAft>
              <a:buClr>
                <a:srgbClr val="33CCFF"/>
              </a:buClr>
              <a:buSzPts val="1800"/>
              <a:buFont typeface="Pontano Sans"/>
              <a:buChar char="￫"/>
              <a:defRPr sz="1800">
                <a:solidFill>
                  <a:srgbClr val="162D5A"/>
                </a:solidFill>
                <a:latin typeface="Pontano Sans"/>
                <a:ea typeface="Pontano Sans"/>
                <a:cs typeface="Pontano Sans"/>
                <a:sym typeface="Pontano Sans"/>
              </a:defRPr>
            </a:lvl9pPr>
          </a:lstStyle>
          <a:p>
            <a:endParaRPr/>
          </a:p>
        </p:txBody>
      </p:sp>
      <p:sp>
        <p:nvSpPr>
          <p:cNvPr id="8" name="Shape 8"/>
          <p:cNvSpPr txBox="1">
            <a:spLocks noGrp="1"/>
          </p:cNvSpPr>
          <p:nvPr>
            <p:ph type="sldNum" idx="12"/>
          </p:nvPr>
        </p:nvSpPr>
        <p:spPr>
          <a:xfrm>
            <a:off x="56062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33CCFF"/>
                </a:solidFill>
                <a:latin typeface="Pontano Sans"/>
                <a:ea typeface="Pontano Sans"/>
                <a:cs typeface="Pontano Sans"/>
                <a:sym typeface="Pontano Sans"/>
              </a:defRPr>
            </a:lvl1pPr>
            <a:lvl2pPr lvl="1" algn="r">
              <a:buNone/>
              <a:defRPr sz="1200">
                <a:solidFill>
                  <a:srgbClr val="33CCFF"/>
                </a:solidFill>
                <a:latin typeface="Pontano Sans"/>
                <a:ea typeface="Pontano Sans"/>
                <a:cs typeface="Pontano Sans"/>
                <a:sym typeface="Pontano Sans"/>
              </a:defRPr>
            </a:lvl2pPr>
            <a:lvl3pPr lvl="2" algn="r">
              <a:buNone/>
              <a:defRPr sz="1200">
                <a:solidFill>
                  <a:srgbClr val="33CCFF"/>
                </a:solidFill>
                <a:latin typeface="Pontano Sans"/>
                <a:ea typeface="Pontano Sans"/>
                <a:cs typeface="Pontano Sans"/>
                <a:sym typeface="Pontano Sans"/>
              </a:defRPr>
            </a:lvl3pPr>
            <a:lvl4pPr lvl="3" algn="r">
              <a:buNone/>
              <a:defRPr sz="1200">
                <a:solidFill>
                  <a:srgbClr val="33CCFF"/>
                </a:solidFill>
                <a:latin typeface="Pontano Sans"/>
                <a:ea typeface="Pontano Sans"/>
                <a:cs typeface="Pontano Sans"/>
                <a:sym typeface="Pontano Sans"/>
              </a:defRPr>
            </a:lvl4pPr>
            <a:lvl5pPr lvl="4" algn="r">
              <a:buNone/>
              <a:defRPr sz="1200">
                <a:solidFill>
                  <a:srgbClr val="33CCFF"/>
                </a:solidFill>
                <a:latin typeface="Pontano Sans"/>
                <a:ea typeface="Pontano Sans"/>
                <a:cs typeface="Pontano Sans"/>
                <a:sym typeface="Pontano Sans"/>
              </a:defRPr>
            </a:lvl5pPr>
            <a:lvl6pPr lvl="5" algn="r">
              <a:buNone/>
              <a:defRPr sz="1200">
                <a:solidFill>
                  <a:srgbClr val="33CCFF"/>
                </a:solidFill>
                <a:latin typeface="Pontano Sans"/>
                <a:ea typeface="Pontano Sans"/>
                <a:cs typeface="Pontano Sans"/>
                <a:sym typeface="Pontano Sans"/>
              </a:defRPr>
            </a:lvl6pPr>
            <a:lvl7pPr lvl="6" algn="r">
              <a:buNone/>
              <a:defRPr sz="1200">
                <a:solidFill>
                  <a:srgbClr val="33CCFF"/>
                </a:solidFill>
                <a:latin typeface="Pontano Sans"/>
                <a:ea typeface="Pontano Sans"/>
                <a:cs typeface="Pontano Sans"/>
                <a:sym typeface="Pontano Sans"/>
              </a:defRPr>
            </a:lvl7pPr>
            <a:lvl8pPr lvl="7" algn="r">
              <a:buNone/>
              <a:defRPr sz="1200">
                <a:solidFill>
                  <a:srgbClr val="33CCFF"/>
                </a:solidFill>
                <a:latin typeface="Pontano Sans"/>
                <a:ea typeface="Pontano Sans"/>
                <a:cs typeface="Pontano Sans"/>
                <a:sym typeface="Pontano Sans"/>
              </a:defRPr>
            </a:lvl8pPr>
            <a:lvl9pPr lvl="8" algn="r">
              <a:buNone/>
              <a:defRPr sz="1200">
                <a:solidFill>
                  <a:srgbClr val="33CCFF"/>
                </a:solidFill>
                <a:latin typeface="Pontano Sans"/>
                <a:ea typeface="Pontano Sans"/>
                <a:cs typeface="Pontano Sans"/>
                <a:sym typeface="Pontano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mailto:awisniew@unb.ca" TargetMode="External"/><Relationship Id="rId4" Type="http://schemas.openxmlformats.org/officeDocument/2006/relationships/hyperlink" Target="mailto:morgan.Richard@unb.c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statcan.gc.ca/pub/85-002-x/2018001/article/54910-eng.htm"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www.paralympic.org/sites/default/files/document/120818093927291_2012_08+The+UN+Convention+on+Rights+of+Persons+with+Disabilities_ENG.pdf" TargetMode="External"/><Relationship Id="rId5" Type="http://schemas.openxmlformats.org/officeDocument/2006/relationships/hyperlink" Target="http://www.womenssupportproject.co.uk/userfiles/file/LDGBV%20Final%20Report%20March%202011%20for%20circ.doc" TargetMode="External"/><Relationship Id="rId4" Type="http://schemas.openxmlformats.org/officeDocument/2006/relationships/hyperlink" Target="https://www.canada.ca/en/canadian-heritage/services/righ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563300"/>
            <a:ext cx="5572539" cy="1570300"/>
          </a:xfrm>
        </p:spPr>
        <p:txBody>
          <a:bodyPr/>
          <a:lstStyle/>
          <a:p>
            <a:r>
              <a:rPr lang="en-US" dirty="0"/>
              <a:t/>
            </a:r>
            <a:br>
              <a:rPr lang="en-US" dirty="0"/>
            </a:br>
            <a:r>
              <a:rPr lang="en-US" dirty="0"/>
              <a:t>Ending Violence against women living with disabilities: Insights into support systems from service providers in New Brunswick</a:t>
            </a:r>
          </a:p>
        </p:txBody>
      </p:sp>
      <p:sp>
        <p:nvSpPr>
          <p:cNvPr id="7" name="Text Placeholder 6"/>
          <p:cNvSpPr>
            <a:spLocks noGrp="1"/>
          </p:cNvSpPr>
          <p:nvPr>
            <p:ph type="body" idx="1"/>
          </p:nvPr>
        </p:nvSpPr>
        <p:spPr>
          <a:xfrm>
            <a:off x="457200" y="2411896"/>
            <a:ext cx="5301300" cy="2156448"/>
          </a:xfrm>
        </p:spPr>
        <p:txBody>
          <a:bodyPr/>
          <a:lstStyle/>
          <a:p>
            <a:pPr marL="1028700" lvl="2" indent="0">
              <a:buNone/>
            </a:pPr>
            <a:r>
              <a:rPr lang="en-US" dirty="0"/>
              <a:t>Presented by:</a:t>
            </a:r>
          </a:p>
          <a:p>
            <a:pPr marL="1028700" lvl="2" indent="0">
              <a:buNone/>
            </a:pPr>
            <a:r>
              <a:rPr lang="en-US" dirty="0"/>
              <a:t>Angela Wisniewski, Assistant  Professor, St. Thomas University </a:t>
            </a:r>
          </a:p>
          <a:p>
            <a:pPr marL="1028700" lvl="2" indent="0">
              <a:buNone/>
            </a:pPr>
            <a:endParaRPr lang="en-US" dirty="0"/>
          </a:p>
          <a:p>
            <a:pPr marL="1028700" lvl="2" indent="0">
              <a:buNone/>
            </a:pPr>
            <a:r>
              <a:rPr lang="en-US" dirty="0"/>
              <a:t>Morgan Richard, Graduate Student, University of New Brunswick</a:t>
            </a:r>
          </a:p>
        </p:txBody>
      </p:sp>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a:t>
            </a:fld>
            <a:endParaRPr lang="en"/>
          </a:p>
        </p:txBody>
      </p:sp>
    </p:spTree>
    <p:extLst>
      <p:ext uri="{BB962C8B-B14F-4D97-AF65-F5344CB8AC3E}">
        <p14:creationId xmlns:p14="http://schemas.microsoft.com/office/powerpoint/2010/main" val="150766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p:nvPr/>
        </p:nvSpPr>
        <p:spPr>
          <a:xfrm>
            <a:off x="7994100" y="0"/>
            <a:ext cx="11499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txBox="1">
            <a:spLocks noGrp="1"/>
          </p:cNvSpPr>
          <p:nvPr>
            <p:ph type="title" idx="4294967295"/>
          </p:nvPr>
        </p:nvSpPr>
        <p:spPr>
          <a:xfrm>
            <a:off x="1649400" y="2206575"/>
            <a:ext cx="5845200" cy="72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t>Research Goals</a:t>
            </a:r>
            <a:endParaRPr sz="3200"/>
          </a:p>
        </p:txBody>
      </p:sp>
      <p:sp>
        <p:nvSpPr>
          <p:cNvPr id="168" name="Shape 168"/>
          <p:cNvSpPr/>
          <p:nvPr/>
        </p:nvSpPr>
        <p:spPr>
          <a:xfrm>
            <a:off x="421325" y="98525"/>
            <a:ext cx="2727300" cy="1425900"/>
          </a:xfrm>
          <a:prstGeom prst="roundRect">
            <a:avLst>
              <a:gd name="adj" fmla="val 16667"/>
            </a:avLst>
          </a:prstGeom>
          <a:solidFill>
            <a:srgbClr val="A7EA52"/>
          </a:solidFill>
          <a:ln w="28575" cap="flat" cmpd="sng">
            <a:solidFill>
              <a:srgbClr val="162D5A"/>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800" b="1"/>
              <a:t>Women’s lived experiences</a:t>
            </a:r>
            <a:endParaRPr sz="1800" b="1"/>
          </a:p>
        </p:txBody>
      </p:sp>
      <p:sp>
        <p:nvSpPr>
          <p:cNvPr id="169" name="Shape 169"/>
          <p:cNvSpPr/>
          <p:nvPr/>
        </p:nvSpPr>
        <p:spPr>
          <a:xfrm>
            <a:off x="5995375" y="3616525"/>
            <a:ext cx="2727300" cy="1425900"/>
          </a:xfrm>
          <a:prstGeom prst="roundRect">
            <a:avLst>
              <a:gd name="adj" fmla="val 16667"/>
            </a:avLst>
          </a:prstGeom>
          <a:solidFill>
            <a:srgbClr val="33CCCC"/>
          </a:solidFill>
          <a:ln w="28575" cap="flat" cmpd="sng">
            <a:solidFill>
              <a:srgbClr val="162D5A"/>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800" b="1"/>
              <a:t>Issues, needs, and gaps in violence intervention and prevention for women with disabilities</a:t>
            </a:r>
            <a:endParaRPr sz="1800" b="1"/>
          </a:p>
        </p:txBody>
      </p:sp>
      <p:sp>
        <p:nvSpPr>
          <p:cNvPr id="170" name="Shape 170"/>
          <p:cNvSpPr/>
          <p:nvPr/>
        </p:nvSpPr>
        <p:spPr>
          <a:xfrm>
            <a:off x="421325" y="3616475"/>
            <a:ext cx="2727300" cy="1425900"/>
          </a:xfrm>
          <a:prstGeom prst="roundRect">
            <a:avLst>
              <a:gd name="adj" fmla="val 16667"/>
            </a:avLst>
          </a:prstGeom>
          <a:solidFill>
            <a:srgbClr val="3C78D8"/>
          </a:solidFill>
          <a:ln w="28575" cap="flat" cmpd="sng">
            <a:solidFill>
              <a:srgbClr val="162D5A"/>
            </a:solidFill>
            <a:prstDash val="solid"/>
            <a:round/>
            <a:headEnd type="none" w="sm" len="sm"/>
            <a:tailEnd type="none" w="sm" len="sm"/>
          </a:ln>
          <a:effectLst>
            <a:outerShdw dist="9525" dir="3840000" algn="bl" rotWithShape="0">
              <a:srgbClr val="16A3E0">
                <a:alpha val="700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n" sz="1800" b="1"/>
              <a:t>The societal context that contributes to the risk of violence against women with disabilities</a:t>
            </a:r>
            <a:endParaRPr sz="1800" b="1"/>
          </a:p>
        </p:txBody>
      </p:sp>
      <p:sp>
        <p:nvSpPr>
          <p:cNvPr id="171" name="Shape 171"/>
          <p:cNvSpPr/>
          <p:nvPr/>
        </p:nvSpPr>
        <p:spPr>
          <a:xfrm>
            <a:off x="3665097" y="577625"/>
            <a:ext cx="1813800" cy="467700"/>
          </a:xfrm>
          <a:prstGeom prst="rightArrow">
            <a:avLst>
              <a:gd name="adj1" fmla="val 50000"/>
              <a:gd name="adj2" fmla="val 50000"/>
            </a:avLst>
          </a:prstGeom>
          <a:solidFill>
            <a:srgbClr val="9FC5E8"/>
          </a:solidFill>
          <a:ln w="28575" cap="flat" cmpd="sng">
            <a:solidFill>
              <a:srgbClr val="162D5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rot="10800000">
            <a:off x="3665097" y="4095625"/>
            <a:ext cx="1813800" cy="467700"/>
          </a:xfrm>
          <a:prstGeom prst="rightArrow">
            <a:avLst>
              <a:gd name="adj1" fmla="val 50000"/>
              <a:gd name="adj2" fmla="val 50000"/>
            </a:avLst>
          </a:prstGeom>
          <a:solidFill>
            <a:srgbClr val="9FC5E8"/>
          </a:solidFill>
          <a:ln w="28575" cap="flat" cmpd="sng">
            <a:solidFill>
              <a:srgbClr val="162D5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rot="-5400000">
            <a:off x="866375" y="2336588"/>
            <a:ext cx="1837200" cy="467700"/>
          </a:xfrm>
          <a:prstGeom prst="rightArrow">
            <a:avLst>
              <a:gd name="adj1" fmla="val 50000"/>
              <a:gd name="adj2" fmla="val 50000"/>
            </a:avLst>
          </a:prstGeom>
          <a:solidFill>
            <a:srgbClr val="9FC5E8"/>
          </a:solidFill>
          <a:ln w="28575" cap="flat" cmpd="sng">
            <a:solidFill>
              <a:srgbClr val="162D5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p:nvPr/>
        </p:nvSpPr>
        <p:spPr>
          <a:xfrm rot="5400000">
            <a:off x="6428275" y="2336613"/>
            <a:ext cx="1861500" cy="467700"/>
          </a:xfrm>
          <a:prstGeom prst="rightArrow">
            <a:avLst>
              <a:gd name="adj1" fmla="val 50000"/>
              <a:gd name="adj2" fmla="val 50000"/>
            </a:avLst>
          </a:prstGeom>
          <a:solidFill>
            <a:srgbClr val="9FC5E8"/>
          </a:solidFill>
          <a:ln w="28575" cap="flat" cmpd="sng">
            <a:solidFill>
              <a:srgbClr val="162D5A"/>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p:nvPr/>
        </p:nvSpPr>
        <p:spPr>
          <a:xfrm>
            <a:off x="5995375" y="98525"/>
            <a:ext cx="2727300" cy="1425900"/>
          </a:xfrm>
          <a:prstGeom prst="roundRect">
            <a:avLst>
              <a:gd name="adj" fmla="val 16667"/>
            </a:avLst>
          </a:prstGeom>
          <a:solidFill>
            <a:srgbClr val="33CCFF"/>
          </a:solidFill>
          <a:ln w="28575" cap="flat" cmpd="sng">
            <a:solidFill>
              <a:srgbClr val="162D5A"/>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800" b="1"/>
              <a:t>Service providers’ experiences</a:t>
            </a:r>
            <a:endParaRPr sz="18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Research Assistants</a:t>
            </a:r>
          </a:p>
        </p:txBody>
      </p:sp>
      <p:sp>
        <p:nvSpPr>
          <p:cNvPr id="4" name="Text Placeholder 3"/>
          <p:cNvSpPr>
            <a:spLocks noGrp="1"/>
          </p:cNvSpPr>
          <p:nvPr>
            <p:ph type="body" idx="1"/>
          </p:nvPr>
        </p:nvSpPr>
        <p:spPr>
          <a:xfrm>
            <a:off x="457200" y="1126435"/>
            <a:ext cx="5301300" cy="3623415"/>
          </a:xfrm>
        </p:spPr>
        <p:txBody>
          <a:bodyPr/>
          <a:lstStyle/>
          <a:p>
            <a:r>
              <a:rPr lang="en-US" dirty="0"/>
              <a:t>Courtney Donovan, Canada Student Summer Employment Program</a:t>
            </a:r>
          </a:p>
          <a:p>
            <a:r>
              <a:rPr lang="en-US" dirty="0"/>
              <a:t>Julie </a:t>
            </a:r>
            <a:r>
              <a:rPr lang="en-US" dirty="0" err="1"/>
              <a:t>Lavalee</a:t>
            </a:r>
            <a:r>
              <a:rPr lang="en-US" dirty="0"/>
              <a:t>, Social Work Student</a:t>
            </a:r>
          </a:p>
          <a:p>
            <a:r>
              <a:rPr lang="en-US" dirty="0"/>
              <a:t>Nicole </a:t>
            </a:r>
            <a:r>
              <a:rPr lang="en-US" dirty="0" err="1"/>
              <a:t>Joycey</a:t>
            </a:r>
            <a:r>
              <a:rPr lang="en-US" dirty="0"/>
              <a:t>, Social Work Student</a:t>
            </a:r>
          </a:p>
          <a:p>
            <a:r>
              <a:rPr lang="en-US" dirty="0"/>
              <a:t>Megan </a:t>
            </a:r>
            <a:r>
              <a:rPr lang="en-US" dirty="0" err="1"/>
              <a:t>Smythe</a:t>
            </a:r>
            <a:r>
              <a:rPr lang="en-US" dirty="0"/>
              <a:t>, Social Work Student</a:t>
            </a:r>
          </a:p>
          <a:p>
            <a:r>
              <a:rPr lang="en-US" dirty="0"/>
              <a:t>Denise Billings, Social Work Student</a:t>
            </a:r>
          </a:p>
          <a:p>
            <a:r>
              <a:rPr lang="en-US" dirty="0"/>
              <a:t>Jillian Hawkes, Social Work Student</a:t>
            </a:r>
          </a:p>
          <a:p>
            <a:pPr lvl="0" indent="-393700">
              <a:lnSpc>
                <a:spcPct val="115000"/>
              </a:lnSpc>
              <a:spcBef>
                <a:spcPts val="0"/>
              </a:spcBef>
              <a:buSzPts val="2600"/>
            </a:pPr>
            <a:r>
              <a:rPr lang="en-US" dirty="0"/>
              <a:t>Pamela Young, Social Work Student  </a:t>
            </a:r>
          </a:p>
          <a:p>
            <a:pPr lvl="0" indent="-393700">
              <a:lnSpc>
                <a:spcPct val="115000"/>
              </a:lnSpc>
              <a:spcBef>
                <a:spcPts val="0"/>
              </a:spcBef>
              <a:buSzPts val="2600"/>
            </a:pPr>
            <a:r>
              <a:rPr lang="en-US" dirty="0"/>
              <a:t>Larissa Rose, Social Work Student</a:t>
            </a:r>
          </a:p>
          <a:p>
            <a:pPr lvl="0" indent="-393700">
              <a:lnSpc>
                <a:spcPct val="115000"/>
              </a:lnSpc>
              <a:spcBef>
                <a:spcPts val="0"/>
              </a:spcBef>
              <a:buSzPts val="2600"/>
            </a:pPr>
            <a:r>
              <a:rPr lang="en-US" dirty="0"/>
              <a:t>Vanessa Moran, Social Work Student</a:t>
            </a:r>
          </a:p>
          <a:p>
            <a:pPr lvl="0" indent="-393700">
              <a:lnSpc>
                <a:spcPct val="115000"/>
              </a:lnSpc>
              <a:spcBef>
                <a:spcPts val="0"/>
              </a:spcBef>
              <a:buSzPts val="2600"/>
            </a:pPr>
            <a:r>
              <a:rPr lang="en-US" dirty="0"/>
              <a:t>Maggie </a:t>
            </a:r>
            <a:r>
              <a:rPr lang="en-US" dirty="0" err="1"/>
              <a:t>Newcombe</a:t>
            </a:r>
            <a:r>
              <a:rPr lang="en-US" dirty="0"/>
              <a:t>, Social Work Student</a:t>
            </a:r>
          </a:p>
          <a:p>
            <a:endParaRPr lang="en-US"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223990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617220" lvl="2"/>
            <a:r>
              <a:rPr lang="en-US" sz="1800" dirty="0">
                <a:solidFill>
                  <a:srgbClr val="000000"/>
                </a:solidFill>
                <a:latin typeface="Garamond" panose="02020404030301010803" pitchFamily="18" charset="0"/>
                <a:cs typeface="Times New Roman" panose="02020603050405020304" pitchFamily="18" charset="0"/>
              </a:rPr>
              <a:t>Online survey goals</a:t>
            </a:r>
          </a:p>
        </p:txBody>
      </p:sp>
      <p:sp>
        <p:nvSpPr>
          <p:cNvPr id="3" name="Text Placeholder 2"/>
          <p:cNvSpPr>
            <a:spLocks noGrp="1"/>
          </p:cNvSpPr>
          <p:nvPr>
            <p:ph type="body" idx="4294967295"/>
          </p:nvPr>
        </p:nvSpPr>
        <p:spPr>
          <a:xfrm>
            <a:off x="1" y="1291100"/>
            <a:ext cx="5976729" cy="3545943"/>
          </a:xfrm>
        </p:spPr>
        <p:txBody>
          <a:bodyPr/>
          <a:lstStyle/>
          <a:p>
            <a:pPr marL="617220" lvl="2" indent="0">
              <a:buNone/>
            </a:pPr>
            <a:r>
              <a:rPr lang="en-US" sz="1800" dirty="0">
                <a:solidFill>
                  <a:srgbClr val="000000"/>
                </a:solidFill>
                <a:latin typeface="Garamond" panose="02020404030301010803" pitchFamily="18" charset="0"/>
                <a:cs typeface="Times New Roman" panose="02020603050405020304" pitchFamily="18" charset="0"/>
              </a:rPr>
              <a:t>Province-specific baseline understanding of the existing services for abused women with disabilities</a:t>
            </a:r>
          </a:p>
          <a:p>
            <a:pPr marL="790575" lvl="2" indent="0">
              <a:buNone/>
            </a:pPr>
            <a:endParaRPr lang="en-US" sz="1800" dirty="0">
              <a:solidFill>
                <a:srgbClr val="000000"/>
              </a:solidFill>
              <a:latin typeface="Garamond" panose="02020404030301010803" pitchFamily="18" charset="0"/>
              <a:cs typeface="Times New Roman" panose="02020603050405020304" pitchFamily="18" charset="0"/>
            </a:endParaRPr>
          </a:p>
          <a:p>
            <a:pPr marL="617220" lvl="4" indent="0">
              <a:buNone/>
            </a:pPr>
            <a:r>
              <a:rPr lang="en-US" dirty="0">
                <a:solidFill>
                  <a:srgbClr val="000000"/>
                </a:solidFill>
                <a:latin typeface="Garamond" panose="02020404030301010803" pitchFamily="18" charset="0"/>
                <a:cs typeface="Times New Roman" panose="02020603050405020304" pitchFamily="18" charset="0"/>
              </a:rPr>
              <a:t>Identifying current violence prevention and intervention programs:</a:t>
            </a:r>
          </a:p>
          <a:p>
            <a:pPr marL="1234440" lvl="5" indent="-274320">
              <a:buFont typeface="Calibri" panose="020F0502020204030204" pitchFamily="34" charset="0"/>
              <a:buChar char="⁻"/>
            </a:pPr>
            <a:r>
              <a:rPr lang="en-US" sz="1800" dirty="0">
                <a:solidFill>
                  <a:srgbClr val="000000"/>
                </a:solidFill>
                <a:latin typeface="Garamond" panose="02020404030301010803" pitchFamily="18" charset="0"/>
                <a:cs typeface="Times New Roman" panose="02020603050405020304" pitchFamily="18" charset="0"/>
              </a:rPr>
              <a:t>Provincial government departments and agencies (including Social Development and Public Safety)</a:t>
            </a:r>
          </a:p>
          <a:p>
            <a:pPr marL="1234440" lvl="5" indent="-274320">
              <a:buFont typeface="Calibri" panose="020F0502020204030204" pitchFamily="34" charset="0"/>
              <a:buChar char="⁻"/>
            </a:pPr>
            <a:r>
              <a:rPr lang="en-US" sz="1800" dirty="0">
                <a:solidFill>
                  <a:srgbClr val="000000"/>
                </a:solidFill>
                <a:latin typeface="Garamond" panose="02020404030301010803" pitchFamily="18" charset="0"/>
                <a:cs typeface="Times New Roman" panose="02020603050405020304" pitchFamily="18" charset="0"/>
              </a:rPr>
              <a:t>health care agencies and nursing homes</a:t>
            </a:r>
          </a:p>
          <a:p>
            <a:pPr marL="1234440" lvl="5" indent="-274320">
              <a:buFont typeface="Calibri" panose="020F0502020204030204" pitchFamily="34" charset="0"/>
              <a:buChar char="⁻"/>
            </a:pPr>
            <a:r>
              <a:rPr lang="en-US" sz="1800" dirty="0">
                <a:solidFill>
                  <a:srgbClr val="000000"/>
                </a:solidFill>
                <a:latin typeface="Garamond" panose="02020404030301010803" pitchFamily="18" charset="0"/>
                <a:cs typeface="Times New Roman" panose="02020603050405020304" pitchFamily="18" charset="0"/>
              </a:rPr>
              <a:t>violence prevention and intervention services</a:t>
            </a:r>
          </a:p>
          <a:p>
            <a:pPr marL="1234440" lvl="5" indent="-274320">
              <a:buFont typeface="Calibri" panose="020F0502020204030204" pitchFamily="34" charset="0"/>
              <a:buChar char="⁻"/>
            </a:pPr>
            <a:r>
              <a:rPr lang="en-US" sz="1800" dirty="0">
                <a:solidFill>
                  <a:srgbClr val="000000"/>
                </a:solidFill>
                <a:latin typeface="Garamond" panose="02020404030301010803" pitchFamily="18" charset="0"/>
                <a:cs typeface="Times New Roman" panose="02020603050405020304" pitchFamily="18" charset="0"/>
              </a:rPr>
              <a:t>criminal justice professionals</a:t>
            </a:r>
          </a:p>
          <a:p>
            <a:pPr marL="1234440" lvl="5" indent="-274320">
              <a:buFont typeface="Calibri" panose="020F0502020204030204" pitchFamily="34" charset="0"/>
              <a:buChar char="⁻"/>
            </a:pPr>
            <a:r>
              <a:rPr lang="en-US" sz="1800" dirty="0">
                <a:solidFill>
                  <a:srgbClr val="000000"/>
                </a:solidFill>
                <a:latin typeface="Garamond" panose="02020404030301010803" pitchFamily="18" charset="0"/>
                <a:cs typeface="Times New Roman" panose="02020603050405020304" pitchFamily="18" charset="0"/>
              </a:rPr>
              <a:t>community organizations devoted to supporting people living with disabilities. </a:t>
            </a:r>
            <a:endParaRPr lang="fr-CA" sz="1800" dirty="0">
              <a:latin typeface="Garamond" panose="02020404030301010803" pitchFamily="18" charset="0"/>
              <a:cs typeface="Times New Roman" panose="02020603050405020304" pitchFamily="18" charset="0"/>
            </a:endParaRPr>
          </a:p>
          <a:p>
            <a:pPr marL="617220" lvl="4" indent="0">
              <a:buNone/>
            </a:pPr>
            <a:endParaRPr lang="en-US" sz="1650" dirty="0">
              <a:solidFill>
                <a:srgbClr val="000000"/>
              </a:solidFill>
              <a:latin typeface="Garamond" panose="02020404030301010803" pitchFamily="18" charset="0"/>
              <a:cs typeface="Times New Roman" panose="02020603050405020304" pitchFamily="18" charset="0"/>
            </a:endParaRPr>
          </a:p>
          <a:p>
            <a:pPr marL="617220" lvl="4" indent="0">
              <a:buNone/>
            </a:pPr>
            <a:endParaRPr lang="en-US" sz="1650" dirty="0">
              <a:solidFill>
                <a:srgbClr val="000000"/>
              </a:solidFill>
              <a:latin typeface="Garamond" panose="02020404030301010803" pitchFamily="18" charset="0"/>
              <a:cs typeface="Times New Roman" panose="02020603050405020304" pitchFamily="18" charset="0"/>
            </a:endParaRPr>
          </a:p>
        </p:txBody>
      </p:sp>
    </p:spTree>
    <p:extLst>
      <p:ext uri="{BB962C8B-B14F-4D97-AF65-F5344CB8AC3E}">
        <p14:creationId xmlns:p14="http://schemas.microsoft.com/office/powerpoint/2010/main" val="332870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Garamond" panose="02020404030301010803" pitchFamily="18" charset="0"/>
              </a:rPr>
              <a:t>Online survey participation</a:t>
            </a:r>
          </a:p>
        </p:txBody>
      </p:sp>
      <p:sp>
        <p:nvSpPr>
          <p:cNvPr id="3" name="Content Placeholder 2"/>
          <p:cNvSpPr>
            <a:spLocks noGrp="1"/>
          </p:cNvSpPr>
          <p:nvPr>
            <p:ph type="body" idx="1"/>
          </p:nvPr>
        </p:nvSpPr>
        <p:spPr/>
        <p:txBody>
          <a:bodyPr>
            <a:normAutofit/>
          </a:bodyPr>
          <a:lstStyle/>
          <a:p>
            <a:r>
              <a:rPr lang="en-US" dirty="0">
                <a:latin typeface="Garamond" panose="02020404030301010803" pitchFamily="18" charset="0"/>
              </a:rPr>
              <a:t>198 participants </a:t>
            </a:r>
          </a:p>
          <a:p>
            <a:r>
              <a:rPr lang="en-US" dirty="0">
                <a:latin typeface="Garamond" panose="02020404030301010803" pitchFamily="18" charset="0"/>
              </a:rPr>
              <a:t>The majority of participants responded in English, although we had responses in both official languages.</a:t>
            </a:r>
          </a:p>
          <a:p>
            <a:r>
              <a:rPr lang="en-US" dirty="0">
                <a:latin typeface="Garamond" panose="02020404030301010803" pitchFamily="18" charset="0"/>
              </a:rPr>
              <a:t>The majority of both English (71%) French (74 %) respondents worked in Education, Law and Social, Community and Government Services.</a:t>
            </a:r>
          </a:p>
          <a:p>
            <a:r>
              <a:rPr lang="en-US" dirty="0">
                <a:latin typeface="Garamond" panose="02020404030301010803" pitchFamily="18" charset="0"/>
              </a:rPr>
              <a:t>A little more than half of the service providers we surveyed had a specific mandate to respond to the abuse of women with a disability (58% French/65% English)</a:t>
            </a:r>
          </a:p>
        </p:txBody>
      </p:sp>
    </p:spTree>
    <p:extLst>
      <p:ext uri="{BB962C8B-B14F-4D97-AF65-F5344CB8AC3E}">
        <p14:creationId xmlns:p14="http://schemas.microsoft.com/office/powerpoint/2010/main" val="199136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Garamond" panose="02020404030301010803" pitchFamily="18" charset="0"/>
              </a:rPr>
              <a:t>Top four services offered related to prevention, education, or response to the abuse of a woman with a disability</a:t>
            </a:r>
          </a:p>
        </p:txBody>
      </p:sp>
      <p:sp>
        <p:nvSpPr>
          <p:cNvPr id="3" name="Content Placeholder 2"/>
          <p:cNvSpPr>
            <a:spLocks noGrp="1"/>
          </p:cNvSpPr>
          <p:nvPr>
            <p:ph type="body" idx="1"/>
          </p:nvPr>
        </p:nvSpPr>
        <p:spPr>
          <a:xfrm>
            <a:off x="1485901" y="1711265"/>
            <a:ext cx="3157268" cy="2743200"/>
          </a:xfrm>
        </p:spPr>
        <p:txBody>
          <a:bodyPr>
            <a:normAutofit/>
          </a:bodyPr>
          <a:lstStyle/>
          <a:p>
            <a:pPr marL="133350" indent="0">
              <a:buNone/>
            </a:pPr>
            <a:r>
              <a:rPr lang="fr-CA" sz="1950" dirty="0">
                <a:latin typeface="Garamond" panose="02020404030301010803" pitchFamily="18" charset="0"/>
              </a:rPr>
              <a:t>English:</a:t>
            </a:r>
            <a:endParaRPr lang="en-US" sz="1950" dirty="0">
              <a:latin typeface="Garamond" panose="02020404030301010803" pitchFamily="18" charset="0"/>
            </a:endParaRPr>
          </a:p>
          <a:p>
            <a:r>
              <a:rPr lang="en-US" sz="1950" dirty="0">
                <a:latin typeface="Garamond" panose="02020404030301010803" pitchFamily="18" charset="0"/>
              </a:rPr>
              <a:t>72% Community Referrals</a:t>
            </a:r>
          </a:p>
          <a:p>
            <a:r>
              <a:rPr lang="en-US" sz="1950" dirty="0">
                <a:latin typeface="Garamond" panose="02020404030301010803" pitchFamily="18" charset="0"/>
              </a:rPr>
              <a:t>58% Crisis Intervention</a:t>
            </a:r>
          </a:p>
          <a:p>
            <a:r>
              <a:rPr lang="en-US" sz="1950" dirty="0">
                <a:latin typeface="Garamond" panose="02020404030301010803" pitchFamily="18" charset="0"/>
              </a:rPr>
              <a:t>33% Therapy/Counselling</a:t>
            </a:r>
          </a:p>
          <a:p>
            <a:r>
              <a:rPr lang="en-US" sz="1950" dirty="0">
                <a:latin typeface="Garamond" panose="02020404030301010803" pitchFamily="18" charset="0"/>
              </a:rPr>
              <a:t>30% Community Awareness </a:t>
            </a:r>
          </a:p>
        </p:txBody>
      </p:sp>
      <p:sp>
        <p:nvSpPr>
          <p:cNvPr id="4" name="Content Placeholder 2"/>
          <p:cNvSpPr txBox="1">
            <a:spLocks/>
          </p:cNvSpPr>
          <p:nvPr/>
        </p:nvSpPr>
        <p:spPr>
          <a:xfrm>
            <a:off x="4733746" y="1711265"/>
            <a:ext cx="3157268" cy="2743200"/>
          </a:xfrm>
          <a:prstGeom prst="rect">
            <a:avLst/>
          </a:prstGeom>
          <a:noFill/>
          <a:ln>
            <a:noFill/>
          </a:ln>
        </p:spPr>
        <p:txBody>
          <a:bodyPr lIns="68569" tIns="68569" rIns="68569" bIns="68569" anchor="t" anchorCtr="0">
            <a:normAutofit/>
          </a:bodyPr>
          <a:lstStyle>
            <a:defPPr marR="0" algn="l" rtl="0">
              <a:lnSpc>
                <a:spcPct val="100000"/>
              </a:lnSpc>
              <a:spcBef>
                <a:spcPts val="0"/>
              </a:spcBef>
              <a:spcAft>
                <a:spcPts val="0"/>
              </a:spcAft>
            </a:defPPr>
            <a:lvl1pPr marL="342900" marR="0" indent="-165100" algn="l" rtl="0">
              <a:lnSpc>
                <a:spcPct val="100000"/>
              </a:lnSpc>
              <a:spcBef>
                <a:spcPts val="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rtl val="0"/>
              </a:defRPr>
            </a:lvl1pPr>
            <a:lvl2pPr marL="742950" marR="0" indent="-133350" algn="l" rtl="0">
              <a:lnSpc>
                <a:spcPct val="100000"/>
              </a:lnSpc>
              <a:spcBef>
                <a:spcPts val="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rtl val="0"/>
              </a:defRPr>
            </a:lvl2pPr>
            <a:lvl3pPr marL="1143000" marR="0" indent="-88900" algn="l" rtl="0">
              <a:lnSpc>
                <a:spcPct val="100000"/>
              </a:lnSpc>
              <a:spcBef>
                <a:spcPts val="0"/>
              </a:spcBef>
              <a:spcAft>
                <a:spcPts val="0"/>
              </a:spcAft>
              <a:buClr>
                <a:schemeClr val="dk1"/>
              </a:buClr>
              <a:buFont typeface="Arial"/>
              <a:buChar char="•"/>
              <a:defRPr sz="2200" b="0" i="0" u="none" strike="noStrike" cap="none" baseline="0">
                <a:solidFill>
                  <a:schemeClr val="dk1"/>
                </a:solidFill>
                <a:latin typeface="Arial"/>
                <a:ea typeface="Arial"/>
                <a:cs typeface="Arial"/>
                <a:sym typeface="Arial"/>
                <a:rtl val="0"/>
              </a:defRPr>
            </a:lvl3pPr>
            <a:lvl4pPr marL="1600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4pPr>
            <a:lvl5pPr marL="20574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pPr marL="133350" indent="0">
              <a:buNone/>
            </a:pPr>
            <a:r>
              <a:rPr lang="fr-CA" sz="1950" dirty="0">
                <a:latin typeface="Garamond" panose="02020404030301010803" pitchFamily="18" charset="0"/>
              </a:rPr>
              <a:t>French:</a:t>
            </a:r>
            <a:endParaRPr lang="en-US" sz="1950" dirty="0">
              <a:latin typeface="Garamond" panose="02020404030301010803" pitchFamily="18" charset="0"/>
            </a:endParaRPr>
          </a:p>
          <a:p>
            <a:r>
              <a:rPr lang="en-US" sz="1950" dirty="0">
                <a:latin typeface="Garamond" panose="02020404030301010803" pitchFamily="18" charset="0"/>
              </a:rPr>
              <a:t>52% Community Referrals</a:t>
            </a:r>
          </a:p>
          <a:p>
            <a:r>
              <a:rPr lang="en-US" sz="1950" dirty="0">
                <a:latin typeface="Garamond" panose="02020404030301010803" pitchFamily="18" charset="0"/>
              </a:rPr>
              <a:t>48% Crisis Intervention</a:t>
            </a:r>
          </a:p>
          <a:p>
            <a:r>
              <a:rPr lang="en-US" sz="1950" dirty="0">
                <a:latin typeface="Garamond" panose="02020404030301010803" pitchFamily="18" charset="0"/>
              </a:rPr>
              <a:t>40% Therapy/Counselling</a:t>
            </a:r>
          </a:p>
          <a:p>
            <a:r>
              <a:rPr lang="en-US" sz="1950" dirty="0">
                <a:latin typeface="Garamond" panose="02020404030301010803" pitchFamily="18" charset="0"/>
              </a:rPr>
              <a:t>32% Community Awareness </a:t>
            </a:r>
          </a:p>
        </p:txBody>
      </p:sp>
    </p:spTree>
    <p:extLst>
      <p:ext uri="{BB962C8B-B14F-4D97-AF65-F5344CB8AC3E}">
        <p14:creationId xmlns:p14="http://schemas.microsoft.com/office/powerpoint/2010/main" val="2680623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aramond" panose="02020404030301010803" pitchFamily="18" charset="0"/>
              </a:rPr>
              <a:t>Most common types of abuse of women with disability or abusive circumstances organizations work with</a:t>
            </a:r>
          </a:p>
        </p:txBody>
      </p:sp>
      <p:sp>
        <p:nvSpPr>
          <p:cNvPr id="3" name="Content Placeholder 2"/>
          <p:cNvSpPr>
            <a:spLocks noGrp="1"/>
          </p:cNvSpPr>
          <p:nvPr>
            <p:ph type="body" idx="1"/>
          </p:nvPr>
        </p:nvSpPr>
        <p:spPr>
          <a:xfrm>
            <a:off x="1485900" y="1400714"/>
            <a:ext cx="3260785" cy="2743200"/>
          </a:xfrm>
        </p:spPr>
        <p:txBody>
          <a:bodyPr>
            <a:normAutofit/>
          </a:bodyPr>
          <a:lstStyle/>
          <a:p>
            <a:pPr marL="133350" indent="0">
              <a:buNone/>
            </a:pPr>
            <a:r>
              <a:rPr lang="fr-CA" sz="1950" dirty="0">
                <a:latin typeface="Garamond" panose="02020404030301010803" pitchFamily="18" charset="0"/>
              </a:rPr>
              <a:t>English:</a:t>
            </a:r>
            <a:endParaRPr lang="en-US" sz="1950" dirty="0">
              <a:latin typeface="Garamond" panose="02020404030301010803" pitchFamily="18" charset="0"/>
            </a:endParaRPr>
          </a:p>
          <a:p>
            <a:r>
              <a:rPr lang="en-US" sz="1950" dirty="0">
                <a:latin typeface="Garamond" panose="02020404030301010803" pitchFamily="18" charset="0"/>
              </a:rPr>
              <a:t>87% Emotional Violence</a:t>
            </a:r>
          </a:p>
          <a:p>
            <a:r>
              <a:rPr lang="en-US" sz="1950" dirty="0">
                <a:latin typeface="Garamond" panose="02020404030301010803" pitchFamily="18" charset="0"/>
              </a:rPr>
              <a:t>78% Intimate Partner Violence</a:t>
            </a:r>
          </a:p>
          <a:p>
            <a:r>
              <a:rPr lang="en-US" sz="1950" dirty="0">
                <a:latin typeface="Garamond" panose="02020404030301010803" pitchFamily="18" charset="0"/>
              </a:rPr>
              <a:t>73% Sexual Violence </a:t>
            </a:r>
          </a:p>
          <a:p>
            <a:r>
              <a:rPr lang="en-US" sz="1950" dirty="0">
                <a:latin typeface="Garamond" panose="02020404030301010803" pitchFamily="18" charset="0"/>
              </a:rPr>
              <a:t>67% Neglect</a:t>
            </a:r>
          </a:p>
        </p:txBody>
      </p:sp>
      <p:sp>
        <p:nvSpPr>
          <p:cNvPr id="4" name="Content Placeholder 2"/>
          <p:cNvSpPr txBox="1">
            <a:spLocks/>
          </p:cNvSpPr>
          <p:nvPr/>
        </p:nvSpPr>
        <p:spPr>
          <a:xfrm>
            <a:off x="4487893" y="1400714"/>
            <a:ext cx="3420373" cy="2743200"/>
          </a:xfrm>
          <a:prstGeom prst="rect">
            <a:avLst/>
          </a:prstGeom>
          <a:noFill/>
          <a:ln>
            <a:noFill/>
          </a:ln>
        </p:spPr>
        <p:txBody>
          <a:bodyPr lIns="68569" tIns="68569" rIns="68569" bIns="68569" anchor="t" anchorCtr="0">
            <a:normAutofit/>
          </a:bodyPr>
          <a:lstStyle>
            <a:defPPr marR="0" algn="l" rtl="0">
              <a:lnSpc>
                <a:spcPct val="100000"/>
              </a:lnSpc>
              <a:spcBef>
                <a:spcPts val="0"/>
              </a:spcBef>
              <a:spcAft>
                <a:spcPts val="0"/>
              </a:spcAft>
            </a:defPPr>
            <a:lvl1pPr marL="342900" marR="0" indent="-165100" algn="l" rtl="0">
              <a:lnSpc>
                <a:spcPct val="100000"/>
              </a:lnSpc>
              <a:spcBef>
                <a:spcPts val="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rtl val="0"/>
              </a:defRPr>
            </a:lvl1pPr>
            <a:lvl2pPr marL="742950" marR="0" indent="-133350" algn="l" rtl="0">
              <a:lnSpc>
                <a:spcPct val="100000"/>
              </a:lnSpc>
              <a:spcBef>
                <a:spcPts val="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rtl val="0"/>
              </a:defRPr>
            </a:lvl2pPr>
            <a:lvl3pPr marL="1143000" marR="0" indent="-88900" algn="l" rtl="0">
              <a:lnSpc>
                <a:spcPct val="100000"/>
              </a:lnSpc>
              <a:spcBef>
                <a:spcPts val="0"/>
              </a:spcBef>
              <a:spcAft>
                <a:spcPts val="0"/>
              </a:spcAft>
              <a:buClr>
                <a:schemeClr val="dk1"/>
              </a:buClr>
              <a:buFont typeface="Arial"/>
              <a:buChar char="•"/>
              <a:defRPr sz="2200" b="0" i="0" u="none" strike="noStrike" cap="none" baseline="0">
                <a:solidFill>
                  <a:schemeClr val="dk1"/>
                </a:solidFill>
                <a:latin typeface="Arial"/>
                <a:ea typeface="Arial"/>
                <a:cs typeface="Arial"/>
                <a:sym typeface="Arial"/>
                <a:rtl val="0"/>
              </a:defRPr>
            </a:lvl3pPr>
            <a:lvl4pPr marL="1600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4pPr>
            <a:lvl5pPr marL="20574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pPr marL="133350" indent="0">
              <a:buNone/>
            </a:pPr>
            <a:r>
              <a:rPr lang="fr-CA" sz="1950" dirty="0">
                <a:latin typeface="Garamond" panose="02020404030301010803" pitchFamily="18" charset="0"/>
              </a:rPr>
              <a:t>French: </a:t>
            </a:r>
            <a:endParaRPr lang="en-US" sz="1950" dirty="0">
              <a:latin typeface="Garamond" panose="02020404030301010803" pitchFamily="18" charset="0"/>
            </a:endParaRPr>
          </a:p>
          <a:p>
            <a:r>
              <a:rPr lang="en-US" sz="1950" dirty="0">
                <a:latin typeface="Garamond" panose="02020404030301010803" pitchFamily="18" charset="0"/>
              </a:rPr>
              <a:t>57% Intimate Partner Violence</a:t>
            </a:r>
          </a:p>
          <a:p>
            <a:r>
              <a:rPr lang="en-US" sz="1950" dirty="0">
                <a:latin typeface="Garamond" panose="02020404030301010803" pitchFamily="18" charset="0"/>
              </a:rPr>
              <a:t>43% Sexual Violence </a:t>
            </a:r>
          </a:p>
          <a:p>
            <a:r>
              <a:rPr lang="en-US" sz="1950" dirty="0">
                <a:latin typeface="Garamond" panose="02020404030301010803" pitchFamily="18" charset="0"/>
              </a:rPr>
              <a:t>43% Financial</a:t>
            </a:r>
          </a:p>
          <a:p>
            <a:r>
              <a:rPr lang="en-US" sz="1950" dirty="0">
                <a:latin typeface="Garamond" panose="02020404030301010803" pitchFamily="18" charset="0"/>
              </a:rPr>
              <a:t>30% Neglect</a:t>
            </a:r>
          </a:p>
          <a:p>
            <a:endParaRPr lang="en-US" sz="1950" dirty="0">
              <a:latin typeface="Garamond" panose="02020404030301010803" pitchFamily="18" charset="0"/>
            </a:endParaRPr>
          </a:p>
          <a:p>
            <a:endParaRPr lang="en-US" sz="1950" dirty="0">
              <a:latin typeface="Garamond" panose="02020404030301010803" pitchFamily="18" charset="0"/>
            </a:endParaRPr>
          </a:p>
          <a:p>
            <a:endParaRPr lang="en-US" sz="1950" dirty="0">
              <a:latin typeface="Garamond" panose="02020404030301010803" pitchFamily="18" charset="0"/>
            </a:endParaRPr>
          </a:p>
        </p:txBody>
      </p:sp>
    </p:spTree>
    <p:extLst>
      <p:ext uri="{BB962C8B-B14F-4D97-AF65-F5344CB8AC3E}">
        <p14:creationId xmlns:p14="http://schemas.microsoft.com/office/powerpoint/2010/main" val="9514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aramond" panose="02020404030301010803" pitchFamily="18" charset="0"/>
              </a:rPr>
              <a:t>Challenges and barriers for service providers serving this population</a:t>
            </a:r>
          </a:p>
        </p:txBody>
      </p:sp>
      <p:sp>
        <p:nvSpPr>
          <p:cNvPr id="3" name="Content Placeholder 2"/>
          <p:cNvSpPr>
            <a:spLocks noGrp="1"/>
          </p:cNvSpPr>
          <p:nvPr>
            <p:ph type="body" idx="1"/>
          </p:nvPr>
        </p:nvSpPr>
        <p:spPr>
          <a:xfrm>
            <a:off x="1570008" y="1458943"/>
            <a:ext cx="2723791" cy="2743200"/>
          </a:xfrm>
        </p:spPr>
        <p:txBody>
          <a:bodyPr>
            <a:normAutofit/>
          </a:bodyPr>
          <a:lstStyle/>
          <a:p>
            <a:pPr marL="133350" indent="0">
              <a:buNone/>
            </a:pPr>
            <a:r>
              <a:rPr lang="fr-CA" sz="1950" dirty="0">
                <a:latin typeface="Garamond" panose="02020404030301010803" pitchFamily="18" charset="0"/>
              </a:rPr>
              <a:t>English</a:t>
            </a:r>
            <a:endParaRPr lang="en-US" sz="1950" dirty="0">
              <a:latin typeface="Garamond" panose="02020404030301010803" pitchFamily="18" charset="0"/>
            </a:endParaRPr>
          </a:p>
          <a:p>
            <a:r>
              <a:rPr lang="en-US" sz="1950" dirty="0">
                <a:latin typeface="Garamond" panose="02020404030301010803" pitchFamily="18" charset="0"/>
              </a:rPr>
              <a:t>34% Appropriate Resources</a:t>
            </a:r>
          </a:p>
          <a:p>
            <a:r>
              <a:rPr lang="en-US" sz="1950" dirty="0">
                <a:latin typeface="Garamond" panose="02020404030301010803" pitchFamily="18" charset="0"/>
              </a:rPr>
              <a:t>14% Housing</a:t>
            </a:r>
          </a:p>
          <a:p>
            <a:r>
              <a:rPr lang="en-US" sz="1950" dirty="0">
                <a:latin typeface="Garamond" panose="02020404030301010803" pitchFamily="18" charset="0"/>
              </a:rPr>
              <a:t>13% Finances </a:t>
            </a:r>
          </a:p>
          <a:p>
            <a:r>
              <a:rPr lang="en-US" sz="1950" dirty="0">
                <a:latin typeface="Garamond" panose="02020404030301010803" pitchFamily="18" charset="0"/>
              </a:rPr>
              <a:t>11%.Acessibility </a:t>
            </a:r>
          </a:p>
        </p:txBody>
      </p:sp>
      <p:sp>
        <p:nvSpPr>
          <p:cNvPr id="4" name="Content Placeholder 2"/>
          <p:cNvSpPr txBox="1">
            <a:spLocks/>
          </p:cNvSpPr>
          <p:nvPr/>
        </p:nvSpPr>
        <p:spPr>
          <a:xfrm>
            <a:off x="4453386" y="1458943"/>
            <a:ext cx="2723791" cy="2743200"/>
          </a:xfrm>
          <a:prstGeom prst="rect">
            <a:avLst/>
          </a:prstGeom>
          <a:noFill/>
          <a:ln>
            <a:noFill/>
          </a:ln>
        </p:spPr>
        <p:txBody>
          <a:bodyPr lIns="68569" tIns="68569" rIns="68569" bIns="68569" anchor="t" anchorCtr="0">
            <a:normAutofit/>
          </a:bodyPr>
          <a:lstStyle>
            <a:defPPr marR="0" algn="l" rtl="0">
              <a:lnSpc>
                <a:spcPct val="100000"/>
              </a:lnSpc>
              <a:spcBef>
                <a:spcPts val="0"/>
              </a:spcBef>
              <a:spcAft>
                <a:spcPts val="0"/>
              </a:spcAft>
            </a:defPPr>
            <a:lvl1pPr marL="342900" marR="0" indent="-165100" algn="l" rtl="0">
              <a:lnSpc>
                <a:spcPct val="100000"/>
              </a:lnSpc>
              <a:spcBef>
                <a:spcPts val="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rtl val="0"/>
              </a:defRPr>
            </a:lvl1pPr>
            <a:lvl2pPr marL="742950" marR="0" indent="-133350" algn="l" rtl="0">
              <a:lnSpc>
                <a:spcPct val="100000"/>
              </a:lnSpc>
              <a:spcBef>
                <a:spcPts val="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rtl val="0"/>
              </a:defRPr>
            </a:lvl2pPr>
            <a:lvl3pPr marL="1143000" marR="0" indent="-88900" algn="l" rtl="0">
              <a:lnSpc>
                <a:spcPct val="100000"/>
              </a:lnSpc>
              <a:spcBef>
                <a:spcPts val="0"/>
              </a:spcBef>
              <a:spcAft>
                <a:spcPts val="0"/>
              </a:spcAft>
              <a:buClr>
                <a:schemeClr val="dk1"/>
              </a:buClr>
              <a:buFont typeface="Arial"/>
              <a:buChar char="•"/>
              <a:defRPr sz="2200" b="0" i="0" u="none" strike="noStrike" cap="none" baseline="0">
                <a:solidFill>
                  <a:schemeClr val="dk1"/>
                </a:solidFill>
                <a:latin typeface="Arial"/>
                <a:ea typeface="Arial"/>
                <a:cs typeface="Arial"/>
                <a:sym typeface="Arial"/>
                <a:rtl val="0"/>
              </a:defRPr>
            </a:lvl3pPr>
            <a:lvl4pPr marL="1600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4pPr>
            <a:lvl5pPr marL="20574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pPr marL="133350" indent="0">
              <a:buNone/>
            </a:pPr>
            <a:r>
              <a:rPr lang="fr-CA" sz="1950" dirty="0">
                <a:latin typeface="Garamond" panose="02020404030301010803" pitchFamily="18" charset="0"/>
              </a:rPr>
              <a:t>French:</a:t>
            </a:r>
            <a:endParaRPr lang="en-US" sz="1950" dirty="0">
              <a:latin typeface="Garamond" panose="02020404030301010803" pitchFamily="18" charset="0"/>
            </a:endParaRPr>
          </a:p>
          <a:p>
            <a:r>
              <a:rPr lang="en-US" sz="1950" dirty="0">
                <a:latin typeface="Garamond" panose="02020404030301010803" pitchFamily="18" charset="0"/>
              </a:rPr>
              <a:t>35% Education and awareness</a:t>
            </a:r>
          </a:p>
          <a:p>
            <a:r>
              <a:rPr lang="en-US" sz="1950" dirty="0">
                <a:latin typeface="Garamond" panose="02020404030301010803" pitchFamily="18" charset="0"/>
              </a:rPr>
              <a:t>22 % Lack of Appropriate Resources</a:t>
            </a:r>
          </a:p>
          <a:p>
            <a:r>
              <a:rPr lang="en-US" sz="1950" dirty="0">
                <a:latin typeface="Garamond" panose="02020404030301010803" pitchFamily="18" charset="0"/>
              </a:rPr>
              <a:t>13 %.Acessibility </a:t>
            </a:r>
          </a:p>
          <a:p>
            <a:r>
              <a:rPr lang="en-US" sz="1950" dirty="0">
                <a:latin typeface="Garamond" panose="02020404030301010803" pitchFamily="18" charset="0"/>
              </a:rPr>
              <a:t>13 % Isolation</a:t>
            </a:r>
          </a:p>
        </p:txBody>
      </p:sp>
    </p:spTree>
    <p:extLst>
      <p:ext uri="{BB962C8B-B14F-4D97-AF65-F5344CB8AC3E}">
        <p14:creationId xmlns:p14="http://schemas.microsoft.com/office/powerpoint/2010/main" val="1142794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aramond" panose="02020404030301010803" pitchFamily="18" charset="0"/>
              </a:rPr>
              <a:t>Respondents stated that the following would be the most helpful in working with this population:</a:t>
            </a:r>
          </a:p>
        </p:txBody>
      </p:sp>
      <p:sp>
        <p:nvSpPr>
          <p:cNvPr id="3" name="Content Placeholder 2"/>
          <p:cNvSpPr>
            <a:spLocks noGrp="1"/>
          </p:cNvSpPr>
          <p:nvPr>
            <p:ph type="body" idx="1"/>
          </p:nvPr>
        </p:nvSpPr>
        <p:spPr>
          <a:xfrm>
            <a:off x="1485900" y="1711265"/>
            <a:ext cx="2898476" cy="2743200"/>
          </a:xfrm>
        </p:spPr>
        <p:txBody>
          <a:bodyPr>
            <a:normAutofit/>
          </a:bodyPr>
          <a:lstStyle/>
          <a:p>
            <a:pPr marL="133350" indent="0">
              <a:buNone/>
            </a:pPr>
            <a:r>
              <a:rPr lang="fr-CA" sz="1950" dirty="0">
                <a:latin typeface="Garamond" panose="02020404030301010803" pitchFamily="18" charset="0"/>
              </a:rPr>
              <a:t>English:</a:t>
            </a:r>
            <a:endParaRPr lang="en-US" sz="1950" dirty="0">
              <a:latin typeface="Garamond" panose="02020404030301010803" pitchFamily="18" charset="0"/>
            </a:endParaRPr>
          </a:p>
          <a:p>
            <a:r>
              <a:rPr lang="en-US" sz="1950" dirty="0">
                <a:latin typeface="Garamond" panose="02020404030301010803" pitchFamily="18" charset="0"/>
              </a:rPr>
              <a:t>26% Resources</a:t>
            </a:r>
          </a:p>
          <a:p>
            <a:r>
              <a:rPr lang="en-US" sz="1950" dirty="0">
                <a:latin typeface="Garamond" panose="02020404030301010803" pitchFamily="18" charset="0"/>
              </a:rPr>
              <a:t>22% Education</a:t>
            </a:r>
          </a:p>
          <a:p>
            <a:r>
              <a:rPr lang="en-US" sz="1950" dirty="0">
                <a:latin typeface="Garamond" panose="02020404030301010803" pitchFamily="18" charset="0"/>
              </a:rPr>
              <a:t>20% Training</a:t>
            </a:r>
          </a:p>
          <a:p>
            <a:r>
              <a:rPr lang="en-US" sz="1950" dirty="0">
                <a:latin typeface="Garamond" panose="02020404030301010803" pitchFamily="18" charset="0"/>
              </a:rPr>
              <a:t>12% Affordable Housing</a:t>
            </a:r>
          </a:p>
          <a:p>
            <a:r>
              <a:rPr lang="en-US" sz="1950" dirty="0">
                <a:latin typeface="Garamond" panose="02020404030301010803" pitchFamily="18" charset="0"/>
              </a:rPr>
              <a:t>12% Referral Sources</a:t>
            </a:r>
          </a:p>
        </p:txBody>
      </p:sp>
      <p:sp>
        <p:nvSpPr>
          <p:cNvPr id="4" name="Content Placeholder 2"/>
          <p:cNvSpPr txBox="1">
            <a:spLocks/>
          </p:cNvSpPr>
          <p:nvPr/>
        </p:nvSpPr>
        <p:spPr>
          <a:xfrm>
            <a:off x="4384375" y="1711265"/>
            <a:ext cx="2982584" cy="2743200"/>
          </a:xfrm>
          <a:prstGeom prst="rect">
            <a:avLst/>
          </a:prstGeom>
          <a:noFill/>
          <a:ln>
            <a:noFill/>
          </a:ln>
        </p:spPr>
        <p:txBody>
          <a:bodyPr lIns="68569" tIns="68569" rIns="68569" bIns="68569" anchor="t" anchorCtr="0">
            <a:normAutofit/>
          </a:bodyPr>
          <a:lstStyle>
            <a:defPPr marR="0" algn="l" rtl="0">
              <a:lnSpc>
                <a:spcPct val="100000"/>
              </a:lnSpc>
              <a:spcBef>
                <a:spcPts val="0"/>
              </a:spcBef>
              <a:spcAft>
                <a:spcPts val="0"/>
              </a:spcAft>
            </a:defPPr>
            <a:lvl1pPr marL="342900" marR="0" indent="-165100" algn="l" rtl="0">
              <a:lnSpc>
                <a:spcPct val="100000"/>
              </a:lnSpc>
              <a:spcBef>
                <a:spcPts val="0"/>
              </a:spcBef>
              <a:spcAft>
                <a:spcPts val="0"/>
              </a:spcAft>
              <a:buClr>
                <a:schemeClr val="dk1"/>
              </a:buClr>
              <a:buFont typeface="Arial"/>
              <a:buChar char="•"/>
              <a:defRPr sz="2800" b="0" i="0" u="none" strike="noStrike" cap="none" baseline="0">
                <a:solidFill>
                  <a:schemeClr val="dk1"/>
                </a:solidFill>
                <a:latin typeface="Arial"/>
                <a:ea typeface="Arial"/>
                <a:cs typeface="Arial"/>
                <a:sym typeface="Arial"/>
                <a:rtl val="0"/>
              </a:defRPr>
            </a:lvl1pPr>
            <a:lvl2pPr marL="742950" marR="0" indent="-133350" algn="l" rtl="0">
              <a:lnSpc>
                <a:spcPct val="100000"/>
              </a:lnSpc>
              <a:spcBef>
                <a:spcPts val="0"/>
              </a:spcBef>
              <a:spcAft>
                <a:spcPts val="0"/>
              </a:spcAft>
              <a:buClr>
                <a:schemeClr val="dk1"/>
              </a:buClr>
              <a:buFont typeface="Arial"/>
              <a:buChar char="–"/>
              <a:defRPr sz="2400" b="0" i="0" u="none" strike="noStrike" cap="none" baseline="0">
                <a:solidFill>
                  <a:schemeClr val="dk1"/>
                </a:solidFill>
                <a:latin typeface="Arial"/>
                <a:ea typeface="Arial"/>
                <a:cs typeface="Arial"/>
                <a:sym typeface="Arial"/>
                <a:rtl val="0"/>
              </a:defRPr>
            </a:lvl2pPr>
            <a:lvl3pPr marL="1143000" marR="0" indent="-88900" algn="l" rtl="0">
              <a:lnSpc>
                <a:spcPct val="100000"/>
              </a:lnSpc>
              <a:spcBef>
                <a:spcPts val="0"/>
              </a:spcBef>
              <a:spcAft>
                <a:spcPts val="0"/>
              </a:spcAft>
              <a:buClr>
                <a:schemeClr val="dk1"/>
              </a:buClr>
              <a:buFont typeface="Arial"/>
              <a:buChar char="•"/>
              <a:defRPr sz="2200" b="0" i="0" u="none" strike="noStrike" cap="none" baseline="0">
                <a:solidFill>
                  <a:schemeClr val="dk1"/>
                </a:solidFill>
                <a:latin typeface="Arial"/>
                <a:ea typeface="Arial"/>
                <a:cs typeface="Arial"/>
                <a:sym typeface="Arial"/>
                <a:rtl val="0"/>
              </a:defRPr>
            </a:lvl3pPr>
            <a:lvl4pPr marL="1600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4pPr>
            <a:lvl5pPr marL="20574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Arial"/>
                <a:ea typeface="Arial"/>
                <a:cs typeface="Arial"/>
                <a:sym typeface="Arial"/>
                <a:rtl val="0"/>
              </a:defRPr>
            </a:lvl5pPr>
            <a:lvl6pPr marL="25146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6pPr>
            <a:lvl7pPr marL="29718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7pPr>
            <a:lvl8pPr marL="34290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8pPr>
            <a:lvl9pPr marL="3886200" marR="0" indent="-101600" algn="l" rtl="0">
              <a:lnSpc>
                <a:spcPct val="100000"/>
              </a:lnSpc>
              <a:spcBef>
                <a:spcPts val="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rtl val="0"/>
              </a:defRPr>
            </a:lvl9pPr>
          </a:lstStyle>
          <a:p>
            <a:pPr marL="133350" indent="0">
              <a:buNone/>
            </a:pPr>
            <a:r>
              <a:rPr lang="fr-CA" sz="1950" dirty="0">
                <a:latin typeface="Garamond" panose="02020404030301010803" pitchFamily="18" charset="0"/>
              </a:rPr>
              <a:t>French :</a:t>
            </a:r>
            <a:endParaRPr lang="en-US" sz="1950" dirty="0">
              <a:latin typeface="Garamond" panose="02020404030301010803" pitchFamily="18" charset="0"/>
            </a:endParaRPr>
          </a:p>
          <a:p>
            <a:r>
              <a:rPr lang="en-US" sz="1950" dirty="0">
                <a:latin typeface="Garamond" panose="02020404030301010803" pitchFamily="18" charset="0"/>
              </a:rPr>
              <a:t>27% Education / Training</a:t>
            </a:r>
          </a:p>
          <a:p>
            <a:r>
              <a:rPr lang="en-US" sz="1950" dirty="0">
                <a:latin typeface="Garamond" panose="02020404030301010803" pitchFamily="18" charset="0"/>
              </a:rPr>
              <a:t>23% Resources</a:t>
            </a:r>
          </a:p>
          <a:p>
            <a:r>
              <a:rPr lang="en-US" sz="1950" dirty="0">
                <a:latin typeface="Garamond" panose="02020404030301010803" pitchFamily="18" charset="0"/>
              </a:rPr>
              <a:t>14% Better coordination between services</a:t>
            </a:r>
          </a:p>
        </p:txBody>
      </p:sp>
    </p:spTree>
    <p:extLst>
      <p:ext uri="{BB962C8B-B14F-4D97-AF65-F5344CB8AC3E}">
        <p14:creationId xmlns:p14="http://schemas.microsoft.com/office/powerpoint/2010/main" val="1862255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p:nvPr/>
        </p:nvSpPr>
        <p:spPr>
          <a:xfrm>
            <a:off x="8168100" y="0"/>
            <a:ext cx="9759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txBox="1">
            <a:spLocks noGrp="1"/>
          </p:cNvSpPr>
          <p:nvPr>
            <p:ph type="sldNum" idx="12"/>
          </p:nvPr>
        </p:nvSpPr>
        <p:spPr>
          <a:xfrm>
            <a:off x="904884" y="47499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pic>
        <p:nvPicPr>
          <p:cNvPr id="312" name="Shape 312"/>
          <p:cNvPicPr preferRelativeResize="0"/>
          <p:nvPr/>
        </p:nvPicPr>
        <p:blipFill>
          <a:blip r:embed="rId3">
            <a:alphaModFix/>
          </a:blip>
          <a:stretch>
            <a:fillRect/>
          </a:stretch>
        </p:blipFill>
        <p:spPr>
          <a:xfrm rot="10800000">
            <a:off x="-39175" y="0"/>
            <a:ext cx="944050" cy="5143500"/>
          </a:xfrm>
          <a:prstGeom prst="rect">
            <a:avLst/>
          </a:prstGeom>
          <a:noFill/>
          <a:ln>
            <a:noFill/>
          </a:ln>
        </p:spPr>
      </p:pic>
      <p:sp>
        <p:nvSpPr>
          <p:cNvPr id="313" name="Shape 313"/>
          <p:cNvSpPr txBox="1">
            <a:spLocks noGrp="1"/>
          </p:cNvSpPr>
          <p:nvPr>
            <p:ph type="title" idx="4294967295"/>
          </p:nvPr>
        </p:nvSpPr>
        <p:spPr>
          <a:xfrm>
            <a:off x="2140525" y="238250"/>
            <a:ext cx="5609100" cy="72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CA" sz="3200" dirty="0"/>
              <a:t>Voices of </a:t>
            </a:r>
            <a:r>
              <a:rPr lang="en" sz="3200" dirty="0"/>
              <a:t>Service Providers</a:t>
            </a:r>
            <a:endParaRPr sz="3200" dirty="0"/>
          </a:p>
        </p:txBody>
      </p:sp>
      <p:sp>
        <p:nvSpPr>
          <p:cNvPr id="314" name="Shape 314"/>
          <p:cNvSpPr txBox="1">
            <a:spLocks noGrp="1"/>
          </p:cNvSpPr>
          <p:nvPr>
            <p:ph type="body" idx="4294967295"/>
          </p:nvPr>
        </p:nvSpPr>
        <p:spPr>
          <a:xfrm>
            <a:off x="4872212" y="1161550"/>
            <a:ext cx="4105837" cy="3743700"/>
          </a:xfrm>
          <a:prstGeom prst="rect">
            <a:avLst/>
          </a:prstGeom>
        </p:spPr>
        <p:txBody>
          <a:bodyPr spcFirstLastPara="1" wrap="square" lIns="91425" tIns="91425" rIns="91425" bIns="91425" anchor="t" anchorCtr="0">
            <a:noAutofit/>
          </a:bodyPr>
          <a:lstStyle/>
          <a:p>
            <a:pPr marL="457200" lvl="0" indent="-387350" rtl="0">
              <a:lnSpc>
                <a:spcPct val="115000"/>
              </a:lnSpc>
              <a:spcBef>
                <a:spcPts val="600"/>
              </a:spcBef>
              <a:spcAft>
                <a:spcPts val="0"/>
              </a:spcAft>
              <a:buSzPts val="2500"/>
              <a:buChar char="➝"/>
            </a:pPr>
            <a:r>
              <a:rPr lang="en" sz="2500" dirty="0"/>
              <a:t>Held focus groups and individual interviews with service providers</a:t>
            </a:r>
            <a:endParaRPr sz="2500" dirty="0"/>
          </a:p>
          <a:p>
            <a:pPr marL="457200" lvl="0" indent="-387350" rtl="0">
              <a:lnSpc>
                <a:spcPct val="115000"/>
              </a:lnSpc>
              <a:spcBef>
                <a:spcPts val="0"/>
              </a:spcBef>
              <a:spcAft>
                <a:spcPts val="0"/>
              </a:spcAft>
              <a:buSzPts val="2500"/>
              <a:buChar char="➝"/>
            </a:pPr>
            <a:r>
              <a:rPr lang="en" sz="2500" dirty="0"/>
              <a:t>Anti-violence and disability sector</a:t>
            </a:r>
            <a:r>
              <a:rPr lang="en-CA" sz="2500" dirty="0"/>
              <a:t>s</a:t>
            </a:r>
            <a:endParaRPr sz="2500" dirty="0"/>
          </a:p>
          <a:p>
            <a:pPr marL="69850" lvl="0" indent="0" rtl="0">
              <a:lnSpc>
                <a:spcPct val="115000"/>
              </a:lnSpc>
              <a:spcBef>
                <a:spcPts val="0"/>
              </a:spcBef>
              <a:spcAft>
                <a:spcPts val="0"/>
              </a:spcAft>
              <a:buSzPts val="2500"/>
              <a:buNone/>
            </a:pPr>
            <a:endParaRPr sz="2500" dirty="0"/>
          </a:p>
        </p:txBody>
      </p:sp>
      <p:pic>
        <p:nvPicPr>
          <p:cNvPr id="3" name="Picture 2">
            <a:extLst>
              <a:ext uri="{FF2B5EF4-FFF2-40B4-BE49-F238E27FC236}">
                <a16:creationId xmlns:a16="http://schemas.microsoft.com/office/drawing/2014/main" id="{91EBAF8F-BD16-48E4-BB94-04CB40E6D0F1}"/>
              </a:ext>
            </a:extLst>
          </p:cNvPr>
          <p:cNvPicPr>
            <a:picLocks noChangeAspect="1"/>
          </p:cNvPicPr>
          <p:nvPr/>
        </p:nvPicPr>
        <p:blipFill>
          <a:blip r:embed="rId4"/>
          <a:stretch>
            <a:fillRect/>
          </a:stretch>
        </p:blipFill>
        <p:spPr>
          <a:xfrm>
            <a:off x="953380" y="1464816"/>
            <a:ext cx="3981637" cy="2654424"/>
          </a:xfrm>
          <a:prstGeom prst="rect">
            <a:avLst/>
          </a:prstGeom>
        </p:spPr>
      </p:pic>
    </p:spTree>
    <p:extLst>
      <p:ext uri="{BB962C8B-B14F-4D97-AF65-F5344CB8AC3E}">
        <p14:creationId xmlns:p14="http://schemas.microsoft.com/office/powerpoint/2010/main" val="3792735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Abuse and Disability </a:t>
            </a:r>
          </a:p>
        </p:txBody>
      </p:sp>
      <p:sp>
        <p:nvSpPr>
          <p:cNvPr id="3" name="Content Placeholder 2"/>
          <p:cNvSpPr>
            <a:spLocks noGrp="1"/>
          </p:cNvSpPr>
          <p:nvPr>
            <p:ph type="body" idx="1"/>
          </p:nvPr>
        </p:nvSpPr>
        <p:spPr>
          <a:xfrm>
            <a:off x="322925" y="1200150"/>
            <a:ext cx="6157774" cy="2743200"/>
          </a:xfrm>
        </p:spPr>
        <p:txBody>
          <a:bodyPr>
            <a:normAutofit/>
          </a:bodyPr>
          <a:lstStyle/>
          <a:p>
            <a:pPr marL="133350" indent="0">
              <a:buNone/>
            </a:pPr>
            <a:r>
              <a:rPr lang="en-US" sz="2400" dirty="0">
                <a:latin typeface="Garamond" panose="02020404030301010803" pitchFamily="18" charset="0"/>
              </a:rPr>
              <a:t>“</a:t>
            </a:r>
            <a:r>
              <a:rPr lang="en-US" sz="2400" i="1" dirty="0">
                <a:latin typeface="Garamond" panose="02020404030301010803" pitchFamily="18" charset="0"/>
              </a:rPr>
              <a:t>…just like [the abuser] literally keeping her away from her appointment’s, or stealing her medication, or abusing her medication…</a:t>
            </a:r>
            <a:r>
              <a:rPr lang="en-US" sz="2400" dirty="0">
                <a:latin typeface="Garamond" panose="02020404030301010803" pitchFamily="18" charset="0"/>
              </a:rPr>
              <a:t>”</a:t>
            </a:r>
          </a:p>
        </p:txBody>
      </p:sp>
      <p:sp>
        <p:nvSpPr>
          <p:cNvPr id="5" name="Content Placeholder 2">
            <a:extLst>
              <a:ext uri="{FF2B5EF4-FFF2-40B4-BE49-F238E27FC236}">
                <a16:creationId xmlns:a16="http://schemas.microsoft.com/office/drawing/2014/main" id="{33CB69AD-9FBA-4E2A-9C82-5DA90479E496}"/>
              </a:ext>
            </a:extLst>
          </p:cNvPr>
          <p:cNvSpPr txBox="1">
            <a:spLocks/>
          </p:cNvSpPr>
          <p:nvPr/>
        </p:nvSpPr>
        <p:spPr>
          <a:xfrm>
            <a:off x="2978831" y="2401660"/>
            <a:ext cx="6157774" cy="27432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33CCFF"/>
              </a:buClr>
              <a:buSzPts val="1800"/>
              <a:buFont typeface="Pontano Sans"/>
              <a:buChar char="➝"/>
              <a:defRPr sz="2100" b="0" i="0" u="none" strike="noStrike" cap="none">
                <a:solidFill>
                  <a:srgbClr val="162D5A"/>
                </a:solidFill>
                <a:latin typeface="Arial"/>
                <a:ea typeface="Arial"/>
                <a:cs typeface="Arial"/>
                <a:sym typeface="Arial"/>
              </a:defRPr>
            </a:lvl1pPr>
            <a:lvl2pPr marL="914400" marR="0" lvl="1"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Arial"/>
                <a:ea typeface="Arial"/>
                <a:cs typeface="Arial"/>
                <a:sym typeface="Arial"/>
              </a:defRPr>
            </a:lvl2pPr>
            <a:lvl3pPr marL="1371600" marR="0" lvl="2" indent="-342900" algn="l" rtl="0">
              <a:lnSpc>
                <a:spcPct val="100000"/>
              </a:lnSpc>
              <a:spcBef>
                <a:spcPts val="0"/>
              </a:spcBef>
              <a:spcAft>
                <a:spcPts val="0"/>
              </a:spcAft>
              <a:buClr>
                <a:srgbClr val="33CCFF"/>
              </a:buClr>
              <a:buSzPts val="1800"/>
              <a:buFont typeface="Pontano Sans"/>
              <a:buChar char="￫"/>
              <a:defRPr sz="1650" b="0" i="0" u="none" strike="noStrike" cap="none">
                <a:solidFill>
                  <a:srgbClr val="162D5A"/>
                </a:solidFill>
                <a:latin typeface="Arial"/>
                <a:ea typeface="Arial"/>
                <a:cs typeface="Arial"/>
                <a:sym typeface="Arial"/>
              </a:defRPr>
            </a:lvl3pPr>
            <a:lvl4pPr marL="1828800" marR="0" lvl="3"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Arial"/>
                <a:ea typeface="Arial"/>
                <a:cs typeface="Arial"/>
                <a:sym typeface="Arial"/>
              </a:defRPr>
            </a:lvl4pPr>
            <a:lvl5pPr marL="2286000" marR="0" lvl="4"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Arial"/>
                <a:ea typeface="Arial"/>
                <a:cs typeface="Arial"/>
                <a:sym typeface="Arial"/>
              </a:defRPr>
            </a:lvl5pPr>
            <a:lvl6pPr marL="2743200" marR="0" lvl="5" indent="-342900" algn="l" rtl="0">
              <a:lnSpc>
                <a:spcPct val="100000"/>
              </a:lnSpc>
              <a:spcBef>
                <a:spcPts val="0"/>
              </a:spcBef>
              <a:spcAft>
                <a:spcPts val="0"/>
              </a:spcAft>
              <a:buClr>
                <a:srgbClr val="33CCFF"/>
              </a:buClr>
              <a:buSzPts val="1800"/>
              <a:buFont typeface="Pontano Sans"/>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0"/>
              </a:spcBef>
              <a:spcAft>
                <a:spcPts val="0"/>
              </a:spcAft>
              <a:buClr>
                <a:srgbClr val="33CCFF"/>
              </a:buClr>
              <a:buSzPts val="1800"/>
              <a:buFont typeface="Pontano Sans"/>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0"/>
              </a:spcBef>
              <a:spcAft>
                <a:spcPts val="0"/>
              </a:spcAft>
              <a:buClr>
                <a:srgbClr val="33CCFF"/>
              </a:buClr>
              <a:buSzPts val="1800"/>
              <a:buFont typeface="Pontano Sans"/>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0"/>
              </a:spcBef>
              <a:spcAft>
                <a:spcPts val="0"/>
              </a:spcAft>
              <a:buClr>
                <a:srgbClr val="33CCFF"/>
              </a:buClr>
              <a:buSzPts val="1800"/>
              <a:buFont typeface="Pontano Sans"/>
              <a:buChar char="￫"/>
              <a:defRPr sz="1500" b="0" i="0" u="none" strike="noStrike" cap="none">
                <a:solidFill>
                  <a:schemeClr val="dk1"/>
                </a:solidFill>
                <a:latin typeface="Calibri"/>
                <a:ea typeface="Calibri"/>
                <a:cs typeface="Calibri"/>
                <a:sym typeface="Calibri"/>
              </a:defRPr>
            </a:lvl9pPr>
          </a:lstStyle>
          <a:p>
            <a:pPr marL="133350" indent="0">
              <a:buFont typeface="Pontano Sans"/>
              <a:buNone/>
            </a:pPr>
            <a:r>
              <a:rPr lang="en-US" sz="2400" i="1" dirty="0">
                <a:latin typeface="Garamond" panose="02020404030301010803" pitchFamily="18" charset="0"/>
              </a:rPr>
              <a:t>“If you are on a back road you know, on a farm house or something. There’s no way to get out, so especially if it’s a physical disability or a mobility issue.”</a:t>
            </a:r>
          </a:p>
        </p:txBody>
      </p:sp>
      <p:sp>
        <p:nvSpPr>
          <p:cNvPr id="6" name="Content Placeholder 2">
            <a:extLst>
              <a:ext uri="{FF2B5EF4-FFF2-40B4-BE49-F238E27FC236}">
                <a16:creationId xmlns:a16="http://schemas.microsoft.com/office/drawing/2014/main" id="{B19CD043-98CC-4B5D-956F-10AA37E6E87C}"/>
              </a:ext>
            </a:extLst>
          </p:cNvPr>
          <p:cNvSpPr txBox="1">
            <a:spLocks/>
          </p:cNvSpPr>
          <p:nvPr/>
        </p:nvSpPr>
        <p:spPr>
          <a:xfrm>
            <a:off x="191239" y="3986319"/>
            <a:ext cx="6493645" cy="144391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33CCFF"/>
              </a:buClr>
              <a:buSzPts val="1800"/>
              <a:buFont typeface="Pontano Sans"/>
              <a:buChar char="➝"/>
              <a:defRPr sz="2100" b="0" i="0" u="none" strike="noStrike" cap="none">
                <a:solidFill>
                  <a:srgbClr val="162D5A"/>
                </a:solidFill>
                <a:latin typeface="Arial"/>
                <a:ea typeface="Arial"/>
                <a:cs typeface="Arial"/>
                <a:sym typeface="Arial"/>
              </a:defRPr>
            </a:lvl1pPr>
            <a:lvl2pPr marL="914400" marR="0" lvl="1"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Arial"/>
                <a:ea typeface="Arial"/>
                <a:cs typeface="Arial"/>
                <a:sym typeface="Arial"/>
              </a:defRPr>
            </a:lvl2pPr>
            <a:lvl3pPr marL="1371600" marR="0" lvl="2" indent="-342900" algn="l" rtl="0">
              <a:lnSpc>
                <a:spcPct val="100000"/>
              </a:lnSpc>
              <a:spcBef>
                <a:spcPts val="0"/>
              </a:spcBef>
              <a:spcAft>
                <a:spcPts val="0"/>
              </a:spcAft>
              <a:buClr>
                <a:srgbClr val="33CCFF"/>
              </a:buClr>
              <a:buSzPts val="1800"/>
              <a:buFont typeface="Pontano Sans"/>
              <a:buChar char="￫"/>
              <a:defRPr sz="1650" b="0" i="0" u="none" strike="noStrike" cap="none">
                <a:solidFill>
                  <a:srgbClr val="162D5A"/>
                </a:solidFill>
                <a:latin typeface="Arial"/>
                <a:ea typeface="Arial"/>
                <a:cs typeface="Arial"/>
                <a:sym typeface="Arial"/>
              </a:defRPr>
            </a:lvl3pPr>
            <a:lvl4pPr marL="1828800" marR="0" lvl="3"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Arial"/>
                <a:ea typeface="Arial"/>
                <a:cs typeface="Arial"/>
                <a:sym typeface="Arial"/>
              </a:defRPr>
            </a:lvl4pPr>
            <a:lvl5pPr marL="2286000" marR="0" lvl="4"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Arial"/>
                <a:ea typeface="Arial"/>
                <a:cs typeface="Arial"/>
                <a:sym typeface="Arial"/>
              </a:defRPr>
            </a:lvl5pPr>
            <a:lvl6pPr marL="2743200" marR="0" lvl="5" indent="-342900" algn="l" rtl="0">
              <a:lnSpc>
                <a:spcPct val="100000"/>
              </a:lnSpc>
              <a:spcBef>
                <a:spcPts val="0"/>
              </a:spcBef>
              <a:spcAft>
                <a:spcPts val="0"/>
              </a:spcAft>
              <a:buClr>
                <a:srgbClr val="33CCFF"/>
              </a:buClr>
              <a:buSzPts val="1800"/>
              <a:buFont typeface="Pontano Sans"/>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0"/>
              </a:spcBef>
              <a:spcAft>
                <a:spcPts val="0"/>
              </a:spcAft>
              <a:buClr>
                <a:srgbClr val="33CCFF"/>
              </a:buClr>
              <a:buSzPts val="1800"/>
              <a:buFont typeface="Pontano Sans"/>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0"/>
              </a:spcBef>
              <a:spcAft>
                <a:spcPts val="0"/>
              </a:spcAft>
              <a:buClr>
                <a:srgbClr val="33CCFF"/>
              </a:buClr>
              <a:buSzPts val="1800"/>
              <a:buFont typeface="Pontano Sans"/>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0"/>
              </a:spcBef>
              <a:spcAft>
                <a:spcPts val="0"/>
              </a:spcAft>
              <a:buClr>
                <a:srgbClr val="33CCFF"/>
              </a:buClr>
              <a:buSzPts val="1800"/>
              <a:buFont typeface="Pontano Sans"/>
              <a:buChar char="￫"/>
              <a:defRPr sz="1500" b="0" i="0" u="none" strike="noStrike" cap="none">
                <a:solidFill>
                  <a:schemeClr val="dk1"/>
                </a:solidFill>
                <a:latin typeface="Calibri"/>
                <a:ea typeface="Calibri"/>
                <a:cs typeface="Calibri"/>
                <a:sym typeface="Calibri"/>
              </a:defRPr>
            </a:lvl9pPr>
          </a:lstStyle>
          <a:p>
            <a:pPr marL="133350" indent="0">
              <a:buFont typeface="Pontano Sans"/>
              <a:buNone/>
            </a:pPr>
            <a:r>
              <a:rPr lang="en-US" sz="2400" i="1" dirty="0">
                <a:latin typeface="Garamond" panose="02020404030301010803" pitchFamily="18" charset="0"/>
              </a:rPr>
              <a:t>“…their apartment or their house was set up for their disability so the decision to leave is now much more difficult.”</a:t>
            </a:r>
          </a:p>
        </p:txBody>
      </p:sp>
    </p:spTree>
    <p:extLst>
      <p:ext uri="{BB962C8B-B14F-4D97-AF65-F5344CB8AC3E}">
        <p14:creationId xmlns:p14="http://schemas.microsoft.com/office/powerpoint/2010/main" val="103776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buClr>
                <a:schemeClr val="dk2"/>
              </a:buClr>
              <a:buSzPct val="25000"/>
            </a:pPr>
            <a:r>
              <a:rPr lang="en-US" b="1" dirty="0">
                <a:solidFill>
                  <a:schemeClr val="dk2"/>
                </a:solidFill>
                <a:latin typeface="Garamond" panose="02020404030301010803" pitchFamily="18" charset="0"/>
              </a:rPr>
              <a:t>Presentation Outline</a:t>
            </a:r>
          </a:p>
        </p:txBody>
      </p:sp>
      <p:sp>
        <p:nvSpPr>
          <p:cNvPr id="37" name="Shape 37"/>
          <p:cNvSpPr txBox="1">
            <a:spLocks noGrp="1"/>
          </p:cNvSpPr>
          <p:nvPr>
            <p:ph type="body" idx="4294967295"/>
          </p:nvPr>
        </p:nvSpPr>
        <p:spPr>
          <a:xfrm>
            <a:off x="198783" y="1060174"/>
            <a:ext cx="5936974" cy="3313043"/>
          </a:xfrm>
          <a:prstGeom prst="rect">
            <a:avLst/>
          </a:prstGeom>
          <a:noFill/>
          <a:ln>
            <a:noFill/>
          </a:ln>
        </p:spPr>
        <p:txBody>
          <a:bodyPr spcFirstLastPara="1" wrap="square" lIns="68569" tIns="34275" rIns="68569" bIns="34275" anchor="t" anchorCtr="0">
            <a:noAutofit/>
          </a:bodyPr>
          <a:lstStyle/>
          <a:p>
            <a:pPr marL="600075">
              <a:buSzPct val="100000"/>
              <a:buFont typeface="+mj-lt"/>
              <a:buAutoNum type="arabicPeriod"/>
            </a:pPr>
            <a:r>
              <a:rPr lang="en-US" dirty="0">
                <a:solidFill>
                  <a:schemeClr val="tx1"/>
                </a:solidFill>
                <a:latin typeface="Garamond" panose="02020404030301010803" pitchFamily="18" charset="0"/>
              </a:rPr>
              <a:t>Introduction</a:t>
            </a:r>
          </a:p>
          <a:p>
            <a:pPr marL="600075">
              <a:buSzPct val="100000"/>
              <a:buFont typeface="+mj-lt"/>
              <a:buAutoNum type="arabicPeriod"/>
            </a:pPr>
            <a:r>
              <a:rPr lang="en-US" dirty="0">
                <a:solidFill>
                  <a:schemeClr val="tx1"/>
                </a:solidFill>
                <a:latin typeface="Garamond" panose="02020404030301010803" pitchFamily="18" charset="0"/>
              </a:rPr>
              <a:t>Project team and methods</a:t>
            </a:r>
          </a:p>
          <a:p>
            <a:pPr marL="642938" indent="-385763">
              <a:buSzPct val="100000"/>
              <a:buFont typeface="+mj-lt"/>
              <a:buAutoNum type="arabicPeriod"/>
            </a:pPr>
            <a:r>
              <a:rPr lang="en-US" dirty="0">
                <a:solidFill>
                  <a:schemeClr val="tx1"/>
                </a:solidFill>
                <a:latin typeface="Garamond" panose="02020404030301010803" pitchFamily="18" charset="0"/>
              </a:rPr>
              <a:t>What have we learned so far:</a:t>
            </a:r>
          </a:p>
          <a:p>
            <a:pPr marL="1100138" lvl="1" indent="-385763">
              <a:buSzPct val="100000"/>
              <a:buFont typeface="+mj-lt"/>
              <a:buAutoNum type="arabicPeriod"/>
            </a:pPr>
            <a:r>
              <a:rPr lang="en-US" dirty="0">
                <a:solidFill>
                  <a:schemeClr val="tx1"/>
                </a:solidFill>
                <a:latin typeface="Garamond" panose="02020404030301010803" pitchFamily="18" charset="0"/>
              </a:rPr>
              <a:t>online survey and;</a:t>
            </a:r>
          </a:p>
          <a:p>
            <a:pPr marL="1100138" lvl="1" indent="-385763">
              <a:buSzPct val="100000"/>
              <a:buFont typeface="+mj-lt"/>
              <a:buAutoNum type="arabicPeriod"/>
            </a:pPr>
            <a:r>
              <a:rPr lang="en-US" dirty="0">
                <a:solidFill>
                  <a:schemeClr val="tx1"/>
                </a:solidFill>
                <a:latin typeface="Garamond" panose="02020404030301010803" pitchFamily="18" charset="0"/>
              </a:rPr>
              <a:t>focus groups with service providers in the anti-violence and disability support fields</a:t>
            </a:r>
          </a:p>
          <a:p>
            <a:pPr marL="642938" indent="-385763">
              <a:buSzPct val="100000"/>
              <a:buFont typeface="+mj-lt"/>
              <a:buAutoNum type="arabicPeriod"/>
            </a:pPr>
            <a:r>
              <a:rPr lang="en-US" dirty="0">
                <a:solidFill>
                  <a:schemeClr val="tx1"/>
                </a:solidFill>
                <a:latin typeface="Garamond" panose="02020404030301010803" pitchFamily="18" charset="0"/>
              </a:rPr>
              <a:t>Directions for future research</a:t>
            </a:r>
          </a:p>
          <a:p>
            <a:pPr indent="0">
              <a:buSzPct val="100000"/>
              <a:buNone/>
            </a:pPr>
            <a:endParaRPr lang="en-US" dirty="0">
              <a:latin typeface="Garamond" panose="02020404030301010803" pitchFamily="18" charset="0"/>
            </a:endParaRPr>
          </a:p>
          <a:p>
            <a:pPr marL="514350" indent="-257175">
              <a:buSzPct val="100000"/>
              <a:buFont typeface="Symbol" panose="05050102010706020507" pitchFamily="18" charset="2"/>
              <a:buChar char="-"/>
            </a:pPr>
            <a:endParaRPr lang="en-US" sz="1800" dirty="0">
              <a:latin typeface="Garamond" panose="02020404030301010803" pitchFamily="18" charset="0"/>
            </a:endParaRPr>
          </a:p>
          <a:p>
            <a:pPr marL="0" indent="0">
              <a:buNone/>
            </a:pPr>
            <a:endParaRPr sz="1350" dirty="0">
              <a:solidFill>
                <a:schemeClr val="dk1"/>
              </a:solidFill>
              <a:latin typeface="Garamond" panose="02020404030301010803" pitchFamily="18" charset="0"/>
              <a:ea typeface="Calibri"/>
              <a:cs typeface="Calibri"/>
              <a:sym typeface="Calibri"/>
            </a:endParaRPr>
          </a:p>
        </p:txBody>
      </p:sp>
    </p:spTree>
    <p:extLst>
      <p:ext uri="{BB962C8B-B14F-4D97-AF65-F5344CB8AC3E}">
        <p14:creationId xmlns:p14="http://schemas.microsoft.com/office/powerpoint/2010/main" val="4003696314"/>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Needs and Gaps for Service Providers </a:t>
            </a:r>
          </a:p>
        </p:txBody>
      </p:sp>
      <p:sp>
        <p:nvSpPr>
          <p:cNvPr id="3" name="Content Placeholder 2"/>
          <p:cNvSpPr>
            <a:spLocks noGrp="1"/>
          </p:cNvSpPr>
          <p:nvPr>
            <p:ph type="body" idx="1"/>
          </p:nvPr>
        </p:nvSpPr>
        <p:spPr>
          <a:xfrm>
            <a:off x="322924" y="1200150"/>
            <a:ext cx="8323925" cy="2743200"/>
          </a:xfrm>
        </p:spPr>
        <p:txBody>
          <a:bodyPr>
            <a:normAutofit/>
          </a:bodyPr>
          <a:lstStyle/>
          <a:p>
            <a:pPr marL="133350" indent="0">
              <a:buNone/>
            </a:pPr>
            <a:r>
              <a:rPr lang="en-US" sz="1950" u="sng" dirty="0">
                <a:latin typeface="Garamond" panose="02020404030301010803" pitchFamily="18" charset="0"/>
              </a:rPr>
              <a:t>Online toolkit:</a:t>
            </a:r>
          </a:p>
          <a:p>
            <a:pPr marL="133350" indent="0">
              <a:buNone/>
            </a:pPr>
            <a:endParaRPr lang="en-US" sz="1950" dirty="0">
              <a:latin typeface="Garamond" panose="02020404030301010803" pitchFamily="18" charset="0"/>
            </a:endParaRPr>
          </a:p>
          <a:p>
            <a:pPr marL="133350" indent="0">
              <a:buNone/>
            </a:pPr>
            <a:r>
              <a:rPr lang="en-US" sz="2400" i="1" dirty="0">
                <a:latin typeface="Garamond" panose="02020404030301010803" pitchFamily="18" charset="0"/>
              </a:rPr>
              <a:t>“</a:t>
            </a:r>
            <a:r>
              <a:rPr lang="en-CA" sz="2400" i="1" dirty="0">
                <a:latin typeface="Garamond" panose="02020404030301010803" pitchFamily="18" charset="0"/>
              </a:rPr>
              <a:t>But to have some sort of online tool and maybe I would go back and reassess that person with the tools that I have learned from this kit. The questions and have more specifics so that I could better lead her towards resources in the community and to assist her in the difficulties that he/she would have.”</a:t>
            </a:r>
            <a:endParaRPr lang="en-US" sz="2400" i="1" dirty="0">
              <a:latin typeface="Garamond" panose="02020404030301010803" pitchFamily="18" charset="0"/>
            </a:endParaRPr>
          </a:p>
        </p:txBody>
      </p:sp>
    </p:spTree>
    <p:extLst>
      <p:ext uri="{BB962C8B-B14F-4D97-AF65-F5344CB8AC3E}">
        <p14:creationId xmlns:p14="http://schemas.microsoft.com/office/powerpoint/2010/main" val="555178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Needs and Gaps for Service Providers </a:t>
            </a:r>
          </a:p>
        </p:txBody>
      </p:sp>
      <p:sp>
        <p:nvSpPr>
          <p:cNvPr id="3" name="Content Placeholder 2"/>
          <p:cNvSpPr>
            <a:spLocks noGrp="1"/>
          </p:cNvSpPr>
          <p:nvPr>
            <p:ph type="body" idx="1"/>
          </p:nvPr>
        </p:nvSpPr>
        <p:spPr>
          <a:xfrm>
            <a:off x="322924" y="1200150"/>
            <a:ext cx="8323925" cy="2743200"/>
          </a:xfrm>
        </p:spPr>
        <p:txBody>
          <a:bodyPr>
            <a:normAutofit/>
          </a:bodyPr>
          <a:lstStyle/>
          <a:p>
            <a:pPr marL="133350" indent="0">
              <a:buNone/>
            </a:pPr>
            <a:r>
              <a:rPr lang="en-US" sz="1950" u="sng" dirty="0">
                <a:latin typeface="Garamond" panose="02020404030301010803" pitchFamily="18" charset="0"/>
              </a:rPr>
              <a:t>Vulnerability and Lack of Support:</a:t>
            </a:r>
          </a:p>
          <a:p>
            <a:pPr marL="133350" indent="0">
              <a:buNone/>
            </a:pPr>
            <a:endParaRPr lang="en-US" sz="1950" dirty="0">
              <a:latin typeface="Garamond" panose="02020404030301010803" pitchFamily="18" charset="0"/>
            </a:endParaRPr>
          </a:p>
          <a:p>
            <a:pPr marL="133350" indent="0">
              <a:buNone/>
            </a:pPr>
            <a:r>
              <a:rPr lang="en-US" sz="2400" i="1" dirty="0">
                <a:latin typeface="Garamond" panose="02020404030301010803" pitchFamily="18" charset="0"/>
              </a:rPr>
              <a:t>“…</a:t>
            </a:r>
            <a:r>
              <a:rPr lang="en-CA" sz="2400" i="1" dirty="0">
                <a:latin typeface="Garamond" panose="02020404030301010803" pitchFamily="18" charset="0"/>
              </a:rPr>
              <a:t>it is a vulnerability that is created out of these gaps in services and supports it is not innate in people with disabilities to be vulnerable, they are vulnerable because we do not think to create an environment for them in which they are not.”</a:t>
            </a:r>
            <a:endParaRPr lang="en-US" sz="2400" i="1" dirty="0">
              <a:latin typeface="Garamond" panose="02020404030301010803" pitchFamily="18" charset="0"/>
            </a:endParaRPr>
          </a:p>
        </p:txBody>
      </p:sp>
    </p:spTree>
    <p:extLst>
      <p:ext uri="{BB962C8B-B14F-4D97-AF65-F5344CB8AC3E}">
        <p14:creationId xmlns:p14="http://schemas.microsoft.com/office/powerpoint/2010/main" val="33573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Needs and Gaps for Service Providers </a:t>
            </a:r>
          </a:p>
        </p:txBody>
      </p:sp>
      <p:sp>
        <p:nvSpPr>
          <p:cNvPr id="3" name="Content Placeholder 2"/>
          <p:cNvSpPr>
            <a:spLocks noGrp="1"/>
          </p:cNvSpPr>
          <p:nvPr>
            <p:ph type="body" idx="1"/>
          </p:nvPr>
        </p:nvSpPr>
        <p:spPr>
          <a:xfrm>
            <a:off x="322924" y="1200150"/>
            <a:ext cx="8323925" cy="2743200"/>
          </a:xfrm>
        </p:spPr>
        <p:txBody>
          <a:bodyPr>
            <a:normAutofit/>
          </a:bodyPr>
          <a:lstStyle/>
          <a:p>
            <a:pPr marL="133350" indent="0">
              <a:buNone/>
            </a:pPr>
            <a:r>
              <a:rPr lang="en-US" sz="1950" u="sng" dirty="0">
                <a:latin typeface="Garamond" panose="02020404030301010803" pitchFamily="18" charset="0"/>
              </a:rPr>
              <a:t>Siloed Knowledge </a:t>
            </a:r>
          </a:p>
          <a:p>
            <a:pPr marL="133350" indent="0">
              <a:buNone/>
            </a:pPr>
            <a:endParaRPr lang="en-US" sz="1950" dirty="0">
              <a:latin typeface="Garamond" panose="02020404030301010803" pitchFamily="18" charset="0"/>
            </a:endParaRPr>
          </a:p>
          <a:p>
            <a:pPr marL="133350" indent="0">
              <a:buNone/>
            </a:pPr>
            <a:r>
              <a:rPr lang="en-US" sz="2400" i="1" dirty="0">
                <a:latin typeface="Garamond" panose="02020404030301010803" pitchFamily="18" charset="0"/>
              </a:rPr>
              <a:t>“</a:t>
            </a:r>
            <a:r>
              <a:rPr lang="en-CA" sz="2400" i="1" dirty="0">
                <a:latin typeface="Garamond" panose="02020404030301010803" pitchFamily="18" charset="0"/>
              </a:rPr>
              <a:t>I think one thing that would help is if individuals who worked at organizations that who support people um you know who are in a situation like this [abuse] would have to have some component of disability type training…”</a:t>
            </a:r>
            <a:endParaRPr lang="en-US" sz="2400" i="1" dirty="0">
              <a:latin typeface="Garamond" panose="02020404030301010803" pitchFamily="18" charset="0"/>
            </a:endParaRPr>
          </a:p>
        </p:txBody>
      </p:sp>
    </p:spTree>
    <p:extLst>
      <p:ext uri="{BB962C8B-B14F-4D97-AF65-F5344CB8AC3E}">
        <p14:creationId xmlns:p14="http://schemas.microsoft.com/office/powerpoint/2010/main" val="1629968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Garamond" panose="02020404030301010803" pitchFamily="18" charset="0"/>
              </a:rPr>
              <a:t>Needs and Gaps for Service Providers </a:t>
            </a:r>
          </a:p>
        </p:txBody>
      </p:sp>
      <p:sp>
        <p:nvSpPr>
          <p:cNvPr id="3" name="Content Placeholder 2"/>
          <p:cNvSpPr>
            <a:spLocks noGrp="1"/>
          </p:cNvSpPr>
          <p:nvPr>
            <p:ph type="body" idx="1"/>
          </p:nvPr>
        </p:nvSpPr>
        <p:spPr>
          <a:xfrm>
            <a:off x="322924" y="1200150"/>
            <a:ext cx="8323925" cy="628650"/>
          </a:xfrm>
        </p:spPr>
        <p:txBody>
          <a:bodyPr>
            <a:normAutofit/>
          </a:bodyPr>
          <a:lstStyle/>
          <a:p>
            <a:pPr marL="133350" indent="0">
              <a:buNone/>
            </a:pPr>
            <a:r>
              <a:rPr lang="en-US" sz="1950" u="sng" dirty="0">
                <a:latin typeface="Garamond" panose="02020404030301010803" pitchFamily="18" charset="0"/>
              </a:rPr>
              <a:t>Accessibility </a:t>
            </a:r>
          </a:p>
          <a:p>
            <a:pPr marL="133350" indent="0">
              <a:buNone/>
            </a:pPr>
            <a:endParaRPr lang="en-US" sz="1950" dirty="0">
              <a:latin typeface="Garamond" panose="02020404030301010803" pitchFamily="18" charset="0"/>
            </a:endParaRPr>
          </a:p>
          <a:p>
            <a:pPr marL="133350" indent="0">
              <a:buNone/>
            </a:pPr>
            <a:endParaRPr lang="en-US" sz="1950" dirty="0">
              <a:latin typeface="Garamond" panose="02020404030301010803" pitchFamily="18" charset="0"/>
            </a:endParaRPr>
          </a:p>
        </p:txBody>
      </p:sp>
      <p:sp>
        <p:nvSpPr>
          <p:cNvPr id="4" name="Shape 314">
            <a:extLst>
              <a:ext uri="{FF2B5EF4-FFF2-40B4-BE49-F238E27FC236}">
                <a16:creationId xmlns:a16="http://schemas.microsoft.com/office/drawing/2014/main" id="{77857BCE-7B11-4EBC-A533-9CA1B8E7D23D}"/>
              </a:ext>
            </a:extLst>
          </p:cNvPr>
          <p:cNvSpPr txBox="1">
            <a:spLocks/>
          </p:cNvSpPr>
          <p:nvPr/>
        </p:nvSpPr>
        <p:spPr>
          <a:xfrm>
            <a:off x="457200" y="2093683"/>
            <a:ext cx="8134670" cy="30764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33CCFF"/>
              </a:buClr>
              <a:buSzPts val="1800"/>
              <a:buFont typeface="Pontano Sans"/>
              <a:buChar char="➝"/>
              <a:defRPr sz="1800" b="0" i="0" u="none" strike="noStrike" cap="none">
                <a:solidFill>
                  <a:srgbClr val="162D5A"/>
                </a:solidFill>
                <a:latin typeface="Pontano Sans"/>
                <a:ea typeface="Pontano Sans"/>
                <a:cs typeface="Pontano Sans"/>
                <a:sym typeface="Pontano Sans"/>
              </a:defRPr>
            </a:lvl1pPr>
            <a:lvl2pPr marL="914400" marR="0" lvl="1"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Pontano Sans"/>
                <a:ea typeface="Pontano Sans"/>
                <a:cs typeface="Pontano Sans"/>
                <a:sym typeface="Pontano Sans"/>
              </a:defRPr>
            </a:lvl2pPr>
            <a:lvl3pPr marL="1371600" marR="0" lvl="2"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Pontano Sans"/>
                <a:ea typeface="Pontano Sans"/>
                <a:cs typeface="Pontano Sans"/>
                <a:sym typeface="Pontano Sans"/>
              </a:defRPr>
            </a:lvl3pPr>
            <a:lvl4pPr marL="1828800" marR="0" lvl="3"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Pontano Sans"/>
                <a:ea typeface="Pontano Sans"/>
                <a:cs typeface="Pontano Sans"/>
                <a:sym typeface="Pontano Sans"/>
              </a:defRPr>
            </a:lvl4pPr>
            <a:lvl5pPr marL="2286000" marR="0" lvl="4"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Pontano Sans"/>
                <a:ea typeface="Pontano Sans"/>
                <a:cs typeface="Pontano Sans"/>
                <a:sym typeface="Pontano Sans"/>
              </a:defRPr>
            </a:lvl5pPr>
            <a:lvl6pPr marL="2743200" marR="0" lvl="5"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Pontano Sans"/>
                <a:ea typeface="Pontano Sans"/>
                <a:cs typeface="Pontano Sans"/>
                <a:sym typeface="Pontano Sans"/>
              </a:defRPr>
            </a:lvl6pPr>
            <a:lvl7pPr marL="3200400" marR="0" lvl="6"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Pontano Sans"/>
                <a:ea typeface="Pontano Sans"/>
                <a:cs typeface="Pontano Sans"/>
                <a:sym typeface="Pontano Sans"/>
              </a:defRPr>
            </a:lvl7pPr>
            <a:lvl8pPr marL="3657600" marR="0" lvl="7"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Pontano Sans"/>
                <a:ea typeface="Pontano Sans"/>
                <a:cs typeface="Pontano Sans"/>
                <a:sym typeface="Pontano Sans"/>
              </a:defRPr>
            </a:lvl8pPr>
            <a:lvl9pPr marL="4114800" marR="0" lvl="8" indent="-342900" algn="l" rtl="0">
              <a:lnSpc>
                <a:spcPct val="100000"/>
              </a:lnSpc>
              <a:spcBef>
                <a:spcPts val="0"/>
              </a:spcBef>
              <a:spcAft>
                <a:spcPts val="0"/>
              </a:spcAft>
              <a:buClr>
                <a:srgbClr val="33CCFF"/>
              </a:buClr>
              <a:buSzPts val="1800"/>
              <a:buFont typeface="Pontano Sans"/>
              <a:buChar char="￫"/>
              <a:defRPr sz="1800" b="0" i="0" u="none" strike="noStrike" cap="none">
                <a:solidFill>
                  <a:srgbClr val="162D5A"/>
                </a:solidFill>
                <a:latin typeface="Pontano Sans"/>
                <a:ea typeface="Pontano Sans"/>
                <a:cs typeface="Pontano Sans"/>
                <a:sym typeface="Pontano Sans"/>
              </a:defRPr>
            </a:lvl9pPr>
          </a:lstStyle>
          <a:p>
            <a:pPr indent="-387350">
              <a:lnSpc>
                <a:spcPct val="115000"/>
              </a:lnSpc>
              <a:buSzPts val="2500"/>
            </a:pPr>
            <a:r>
              <a:rPr lang="en-CA" sz="2500" dirty="0"/>
              <a:t>Limitations of our current definition of accessibility</a:t>
            </a:r>
          </a:p>
          <a:p>
            <a:pPr indent="-387350">
              <a:lnSpc>
                <a:spcPct val="115000"/>
              </a:lnSpc>
              <a:spcBef>
                <a:spcPts val="0"/>
              </a:spcBef>
              <a:buSzPts val="2500"/>
            </a:pPr>
            <a:r>
              <a:rPr lang="en-CA" sz="2500" dirty="0"/>
              <a:t>People with visible disabilities vs invisible disabilities </a:t>
            </a:r>
          </a:p>
        </p:txBody>
      </p:sp>
    </p:spTree>
    <p:extLst>
      <p:ext uri="{BB962C8B-B14F-4D97-AF65-F5344CB8AC3E}">
        <p14:creationId xmlns:p14="http://schemas.microsoft.com/office/powerpoint/2010/main" val="2650931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p:nvPr/>
        </p:nvSpPr>
        <p:spPr>
          <a:xfrm>
            <a:off x="8168100" y="0"/>
            <a:ext cx="9759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txBox="1">
            <a:spLocks noGrp="1"/>
          </p:cNvSpPr>
          <p:nvPr>
            <p:ph type="sldNum" idx="12"/>
          </p:nvPr>
        </p:nvSpPr>
        <p:spPr>
          <a:xfrm>
            <a:off x="904884" y="47499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a:p>
        </p:txBody>
      </p:sp>
      <p:pic>
        <p:nvPicPr>
          <p:cNvPr id="312" name="Shape 312"/>
          <p:cNvPicPr preferRelativeResize="0"/>
          <p:nvPr/>
        </p:nvPicPr>
        <p:blipFill>
          <a:blip r:embed="rId3">
            <a:alphaModFix/>
          </a:blip>
          <a:stretch>
            <a:fillRect/>
          </a:stretch>
        </p:blipFill>
        <p:spPr>
          <a:xfrm rot="10800000">
            <a:off x="-39175" y="0"/>
            <a:ext cx="944050" cy="5143500"/>
          </a:xfrm>
          <a:prstGeom prst="rect">
            <a:avLst/>
          </a:prstGeom>
          <a:noFill/>
          <a:ln>
            <a:noFill/>
          </a:ln>
        </p:spPr>
      </p:pic>
      <p:sp>
        <p:nvSpPr>
          <p:cNvPr id="313" name="Shape 313"/>
          <p:cNvSpPr txBox="1">
            <a:spLocks noGrp="1"/>
          </p:cNvSpPr>
          <p:nvPr>
            <p:ph type="title" idx="4294967295"/>
          </p:nvPr>
        </p:nvSpPr>
        <p:spPr>
          <a:xfrm>
            <a:off x="2140525" y="238250"/>
            <a:ext cx="5609100" cy="72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CA" sz="3200" dirty="0"/>
              <a:t>Future Directions</a:t>
            </a:r>
            <a:endParaRPr sz="3200" dirty="0"/>
          </a:p>
        </p:txBody>
      </p:sp>
      <p:sp>
        <p:nvSpPr>
          <p:cNvPr id="314" name="Shape 314"/>
          <p:cNvSpPr txBox="1">
            <a:spLocks noGrp="1"/>
          </p:cNvSpPr>
          <p:nvPr>
            <p:ph type="body" idx="4294967295"/>
          </p:nvPr>
        </p:nvSpPr>
        <p:spPr>
          <a:xfrm>
            <a:off x="4872212" y="1161550"/>
            <a:ext cx="4105837" cy="3743700"/>
          </a:xfrm>
          <a:prstGeom prst="rect">
            <a:avLst/>
          </a:prstGeom>
        </p:spPr>
        <p:txBody>
          <a:bodyPr spcFirstLastPara="1" wrap="square" lIns="91425" tIns="91425" rIns="91425" bIns="91425" anchor="t" anchorCtr="0">
            <a:noAutofit/>
          </a:bodyPr>
          <a:lstStyle/>
          <a:p>
            <a:pPr marL="457200" lvl="0" indent="-387350" rtl="0">
              <a:lnSpc>
                <a:spcPct val="115000"/>
              </a:lnSpc>
              <a:spcBef>
                <a:spcPts val="600"/>
              </a:spcBef>
              <a:spcAft>
                <a:spcPts val="0"/>
              </a:spcAft>
              <a:buSzPts val="2500"/>
              <a:buChar char="➝"/>
            </a:pPr>
            <a:r>
              <a:rPr lang="en" sz="2500" dirty="0"/>
              <a:t>Research </a:t>
            </a:r>
            <a:r>
              <a:rPr lang="en-CA" sz="2500" dirty="0"/>
              <a:t>interviews </a:t>
            </a:r>
          </a:p>
          <a:p>
            <a:pPr marL="457200" lvl="0" indent="-387350" rtl="0">
              <a:lnSpc>
                <a:spcPct val="115000"/>
              </a:lnSpc>
              <a:spcBef>
                <a:spcPts val="600"/>
              </a:spcBef>
              <a:spcAft>
                <a:spcPts val="0"/>
              </a:spcAft>
              <a:buSzPts val="2500"/>
              <a:buChar char="➝"/>
            </a:pPr>
            <a:r>
              <a:rPr lang="en-CA" sz="2500" dirty="0"/>
              <a:t>Specialized education and training </a:t>
            </a:r>
          </a:p>
          <a:p>
            <a:pPr marL="457200" lvl="0" indent="-387350" rtl="0">
              <a:lnSpc>
                <a:spcPct val="115000"/>
              </a:lnSpc>
              <a:spcBef>
                <a:spcPts val="600"/>
              </a:spcBef>
              <a:spcAft>
                <a:spcPts val="0"/>
              </a:spcAft>
              <a:buSzPts val="2500"/>
              <a:buChar char="➝"/>
            </a:pPr>
            <a:r>
              <a:rPr lang="en-CA" sz="2500" dirty="0"/>
              <a:t>Sharing of information</a:t>
            </a:r>
          </a:p>
          <a:p>
            <a:pPr marL="457200" lvl="0" indent="-387350" rtl="0">
              <a:lnSpc>
                <a:spcPct val="115000"/>
              </a:lnSpc>
              <a:spcBef>
                <a:spcPts val="600"/>
              </a:spcBef>
              <a:spcAft>
                <a:spcPts val="0"/>
              </a:spcAft>
              <a:buSzPts val="2500"/>
              <a:buChar char="➝"/>
            </a:pPr>
            <a:r>
              <a:rPr lang="en-CA" sz="2500" dirty="0"/>
              <a:t>Broaden definition of accessibility </a:t>
            </a:r>
          </a:p>
          <a:p>
            <a:pPr marL="69850" lvl="0" indent="0" rtl="0">
              <a:lnSpc>
                <a:spcPct val="115000"/>
              </a:lnSpc>
              <a:spcBef>
                <a:spcPts val="600"/>
              </a:spcBef>
              <a:spcAft>
                <a:spcPts val="0"/>
              </a:spcAft>
              <a:buSzPts val="2500"/>
              <a:buNone/>
            </a:pPr>
            <a:endParaRPr sz="2500" dirty="0"/>
          </a:p>
        </p:txBody>
      </p:sp>
      <p:pic>
        <p:nvPicPr>
          <p:cNvPr id="4" name="Picture 3">
            <a:extLst>
              <a:ext uri="{FF2B5EF4-FFF2-40B4-BE49-F238E27FC236}">
                <a16:creationId xmlns:a16="http://schemas.microsoft.com/office/drawing/2014/main" id="{4D5FDD60-216E-4254-8B08-92A832060353}"/>
              </a:ext>
            </a:extLst>
          </p:cNvPr>
          <p:cNvPicPr>
            <a:picLocks noChangeAspect="1"/>
          </p:cNvPicPr>
          <p:nvPr/>
        </p:nvPicPr>
        <p:blipFill>
          <a:blip r:embed="rId4"/>
          <a:stretch>
            <a:fillRect/>
          </a:stretch>
        </p:blipFill>
        <p:spPr>
          <a:xfrm>
            <a:off x="925608" y="1509208"/>
            <a:ext cx="4046553" cy="2697702"/>
          </a:xfrm>
          <a:prstGeom prst="rect">
            <a:avLst/>
          </a:prstGeom>
        </p:spPr>
      </p:pic>
    </p:spTree>
    <p:extLst>
      <p:ext uri="{BB962C8B-B14F-4D97-AF65-F5344CB8AC3E}">
        <p14:creationId xmlns:p14="http://schemas.microsoft.com/office/powerpoint/2010/main" val="1928830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25</a:t>
            </a:fld>
            <a:endParaRPr/>
          </a:p>
        </p:txBody>
      </p:sp>
      <p:sp>
        <p:nvSpPr>
          <p:cNvPr id="565" name="Shape 565"/>
          <p:cNvSpPr txBox="1">
            <a:spLocks noGrp="1"/>
          </p:cNvSpPr>
          <p:nvPr>
            <p:ph type="title" idx="4294967295"/>
          </p:nvPr>
        </p:nvSpPr>
        <p:spPr>
          <a:xfrm>
            <a:off x="755125" y="1477700"/>
            <a:ext cx="5003400" cy="727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a:solidFill>
                  <a:srgbClr val="16A3E0"/>
                </a:solidFill>
              </a:rPr>
              <a:t>Thank You!</a:t>
            </a:r>
            <a:endParaRPr sz="6000">
              <a:solidFill>
                <a:srgbClr val="16A3E0"/>
              </a:solidFill>
            </a:endParaRPr>
          </a:p>
        </p:txBody>
      </p:sp>
      <p:pic>
        <p:nvPicPr>
          <p:cNvPr id="566" name="Shape 566"/>
          <p:cNvPicPr preferRelativeResize="0"/>
          <p:nvPr/>
        </p:nvPicPr>
        <p:blipFill rotWithShape="1">
          <a:blip r:embed="rId3">
            <a:alphaModFix/>
          </a:blip>
          <a:srcRect l="35341" r="35341"/>
          <a:stretch/>
        </p:blipFill>
        <p:spPr>
          <a:xfrm>
            <a:off x="5888700" y="0"/>
            <a:ext cx="2309801" cy="5143499"/>
          </a:xfrm>
          <a:prstGeom prst="rect">
            <a:avLst/>
          </a:prstGeom>
          <a:noFill/>
          <a:ln>
            <a:noFill/>
          </a:ln>
        </p:spPr>
      </p:pic>
      <p:sp>
        <p:nvSpPr>
          <p:cNvPr id="567" name="Shape 567"/>
          <p:cNvSpPr txBox="1">
            <a:spLocks noGrp="1"/>
          </p:cNvSpPr>
          <p:nvPr>
            <p:ph type="body" idx="4294967295"/>
          </p:nvPr>
        </p:nvSpPr>
        <p:spPr>
          <a:xfrm>
            <a:off x="235750" y="2465350"/>
            <a:ext cx="2458623" cy="1468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2500" b="1" dirty="0"/>
              <a:t>Morgan Richard</a:t>
            </a:r>
          </a:p>
          <a:p>
            <a:pPr marL="0" lvl="0" indent="0" algn="ctr" rtl="0">
              <a:spcBef>
                <a:spcPts val="600"/>
              </a:spcBef>
              <a:spcAft>
                <a:spcPts val="0"/>
              </a:spcAft>
              <a:buNone/>
            </a:pPr>
            <a:r>
              <a:rPr lang="en-CA" sz="2500" dirty="0">
                <a:hlinkClick r:id="rId4"/>
              </a:rPr>
              <a:t>morgan.richard@unb.ca</a:t>
            </a:r>
            <a:r>
              <a:rPr lang="en-CA" sz="2500" dirty="0"/>
              <a:t> </a:t>
            </a:r>
            <a:endParaRPr sz="2500" dirty="0"/>
          </a:p>
        </p:txBody>
      </p:sp>
      <p:sp>
        <p:nvSpPr>
          <p:cNvPr id="568" name="Shape 568"/>
          <p:cNvSpPr txBox="1">
            <a:spLocks noGrp="1"/>
          </p:cNvSpPr>
          <p:nvPr>
            <p:ph type="body" idx="4294967295"/>
          </p:nvPr>
        </p:nvSpPr>
        <p:spPr>
          <a:xfrm>
            <a:off x="2808850" y="2465350"/>
            <a:ext cx="2819400" cy="1939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500" b="1" dirty="0"/>
              <a:t>Angela Wisniewski</a:t>
            </a:r>
            <a:endParaRPr sz="2500" b="1" dirty="0"/>
          </a:p>
          <a:p>
            <a:pPr marL="0" lvl="0" indent="0" algn="ctr" rtl="0">
              <a:spcBef>
                <a:spcPts val="600"/>
              </a:spcBef>
              <a:spcAft>
                <a:spcPts val="0"/>
              </a:spcAft>
              <a:buNone/>
            </a:pPr>
            <a:r>
              <a:rPr lang="en" sz="2500" u="sng" dirty="0">
                <a:solidFill>
                  <a:schemeClr val="hlink"/>
                </a:solidFill>
                <a:hlinkClick r:id="rId5"/>
              </a:rPr>
              <a:t>wisn@stu.ca</a:t>
            </a:r>
            <a:r>
              <a:rPr lang="en" sz="2500" dirty="0"/>
              <a:t> </a:t>
            </a:r>
            <a:endParaRPr sz="2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idx="4294967295"/>
          </p:nvPr>
        </p:nvSpPr>
        <p:spPr>
          <a:xfrm>
            <a:off x="2356938" y="0"/>
            <a:ext cx="4577400" cy="72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t>References </a:t>
            </a:r>
            <a:endParaRPr sz="3200"/>
          </a:p>
        </p:txBody>
      </p:sp>
      <p:sp>
        <p:nvSpPr>
          <p:cNvPr id="574" name="Shape 574"/>
          <p:cNvSpPr/>
          <p:nvPr/>
        </p:nvSpPr>
        <p:spPr>
          <a:xfrm>
            <a:off x="8114500" y="0"/>
            <a:ext cx="10296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txBox="1">
            <a:spLocks noGrp="1"/>
          </p:cNvSpPr>
          <p:nvPr>
            <p:ph type="body" idx="4294967295"/>
          </p:nvPr>
        </p:nvSpPr>
        <p:spPr>
          <a:xfrm>
            <a:off x="147300" y="727800"/>
            <a:ext cx="8996700" cy="4415700"/>
          </a:xfrm>
          <a:prstGeom prst="rect">
            <a:avLst/>
          </a:prstGeom>
          <a:noFill/>
        </p:spPr>
        <p:txBody>
          <a:bodyPr spcFirstLastPara="1" wrap="square" lIns="91425" tIns="91425" rIns="91425" bIns="91425" anchor="t" anchorCtr="0">
            <a:noAutofit/>
          </a:bodyPr>
          <a:lstStyle/>
          <a:p>
            <a:pPr marL="444500" lvl="0" indent="-444500" rtl="0">
              <a:lnSpc>
                <a:spcPct val="115000"/>
              </a:lnSpc>
              <a:spcBef>
                <a:spcPts val="0"/>
              </a:spcBef>
              <a:spcAft>
                <a:spcPts val="0"/>
              </a:spcAft>
              <a:buClr>
                <a:schemeClr val="dk1"/>
              </a:buClr>
              <a:buSzPts val="1100"/>
              <a:buFont typeface="Arial"/>
              <a:buNone/>
            </a:pPr>
            <a:r>
              <a:rPr lang="en" sz="1000" dirty="0">
                <a:solidFill>
                  <a:srgbClr val="162D5A"/>
                </a:solidFill>
              </a:rPr>
              <a:t>Cotter, A. (2018). Violent victimization of women with disabilities, 2014. </a:t>
            </a:r>
            <a:r>
              <a:rPr lang="en" sz="1000" i="1" dirty="0">
                <a:solidFill>
                  <a:srgbClr val="162D5A"/>
                </a:solidFill>
              </a:rPr>
              <a:t>Statistics Canada. </a:t>
            </a:r>
            <a:r>
              <a:rPr lang="en" sz="1000" dirty="0">
                <a:solidFill>
                  <a:srgbClr val="162D5A"/>
                </a:solidFill>
              </a:rPr>
              <a:t>Retrieved from </a:t>
            </a:r>
            <a:r>
              <a:rPr lang="en" sz="1000" dirty="0">
                <a:solidFill>
                  <a:srgbClr val="162D5A"/>
                </a:solidFill>
                <a:uFill>
                  <a:noFill/>
                </a:uFill>
                <a:hlinkClick r:id="rId3"/>
              </a:rPr>
              <a:t>https://www.statcan.gc.ca /pub/85-002-x/2018001/article/54910-eng.htm</a:t>
            </a:r>
            <a:endParaRPr sz="1000" dirty="0">
              <a:solidFill>
                <a:srgbClr val="162D5A"/>
              </a:solidFill>
            </a:endParaRPr>
          </a:p>
          <a:p>
            <a:pPr marL="444500" lvl="0" indent="-444500" rtl="0">
              <a:lnSpc>
                <a:spcPct val="115000"/>
              </a:lnSpc>
              <a:spcBef>
                <a:spcPts val="0"/>
              </a:spcBef>
              <a:spcAft>
                <a:spcPts val="0"/>
              </a:spcAft>
              <a:buClr>
                <a:schemeClr val="dk1"/>
              </a:buClr>
              <a:buSzPts val="1100"/>
              <a:buFont typeface="Arial"/>
              <a:buNone/>
            </a:pPr>
            <a:r>
              <a:rPr lang="en" sz="1000" dirty="0">
                <a:solidFill>
                  <a:srgbClr val="162D5A"/>
                </a:solidFill>
              </a:rPr>
              <a:t>Cordier, S. (2017). Disability and gender based violence. </a:t>
            </a:r>
            <a:r>
              <a:rPr lang="en" sz="1000" i="1" dirty="0">
                <a:solidFill>
                  <a:srgbClr val="162D5A"/>
                </a:solidFill>
              </a:rPr>
              <a:t>ADD International. Retrieved from https://www.add.org.uk/sites/default/files/</a:t>
            </a:r>
            <a:endParaRPr sz="1000" i="1" dirty="0">
              <a:solidFill>
                <a:srgbClr val="162D5A"/>
              </a:solidFill>
            </a:endParaRPr>
          </a:p>
          <a:p>
            <a:pPr marL="901700" lvl="0" indent="-444500" rtl="0">
              <a:lnSpc>
                <a:spcPct val="115000"/>
              </a:lnSpc>
              <a:spcBef>
                <a:spcPts val="0"/>
              </a:spcBef>
              <a:spcAft>
                <a:spcPts val="0"/>
              </a:spcAft>
              <a:buClr>
                <a:schemeClr val="dk1"/>
              </a:buClr>
              <a:buSzPts val="1100"/>
              <a:buFont typeface="Arial"/>
              <a:buNone/>
            </a:pPr>
            <a:r>
              <a:rPr lang="en" sz="1000" i="1" dirty="0">
                <a:solidFill>
                  <a:srgbClr val="162D5A"/>
                </a:solidFill>
              </a:rPr>
              <a:t>Gender_Based_Violence_Learning_Paper.pdf </a:t>
            </a:r>
            <a:endParaRPr sz="1000" i="1" dirty="0">
              <a:solidFill>
                <a:srgbClr val="162D5A"/>
              </a:solidFill>
            </a:endParaRPr>
          </a:p>
          <a:p>
            <a:pPr marL="444500" lvl="0" indent="-444500" rtl="0">
              <a:lnSpc>
                <a:spcPct val="115000"/>
              </a:lnSpc>
              <a:spcBef>
                <a:spcPts val="0"/>
              </a:spcBef>
              <a:spcAft>
                <a:spcPts val="0"/>
              </a:spcAft>
              <a:buClr>
                <a:schemeClr val="dk1"/>
              </a:buClr>
              <a:buSzPts val="1100"/>
              <a:buFont typeface="Arial"/>
              <a:buNone/>
            </a:pPr>
            <a:r>
              <a:rPr lang="en" sz="1000" dirty="0">
                <a:solidFill>
                  <a:srgbClr val="162D5A"/>
                </a:solidFill>
              </a:rPr>
              <a:t>DAWN. (2014). Factsheet: Women with disabilities and violence. </a:t>
            </a:r>
            <a:r>
              <a:rPr lang="en" sz="1000" i="1" dirty="0">
                <a:solidFill>
                  <a:srgbClr val="162D5A"/>
                </a:solidFill>
              </a:rPr>
              <a:t>DisAbled Women’s Network of Canada.</a:t>
            </a:r>
            <a:r>
              <a:rPr lang="en" sz="1000" dirty="0">
                <a:solidFill>
                  <a:srgbClr val="162D5A"/>
                </a:solidFill>
              </a:rPr>
              <a:t> Retrieved from https://www.dawncanada.net/main/wp-content/uploads/2014/03/English-Violence-January-2014.pdf</a:t>
            </a:r>
            <a:endParaRPr sz="1000" dirty="0">
              <a:solidFill>
                <a:srgbClr val="162D5A"/>
              </a:solidFill>
            </a:endParaRPr>
          </a:p>
          <a:p>
            <a:pPr marL="444500" lvl="0" indent="-444500" rtl="0">
              <a:lnSpc>
                <a:spcPct val="115000"/>
              </a:lnSpc>
              <a:spcBef>
                <a:spcPts val="0"/>
              </a:spcBef>
              <a:spcAft>
                <a:spcPts val="0"/>
              </a:spcAft>
              <a:buClr>
                <a:schemeClr val="dk1"/>
              </a:buClr>
              <a:buSzPts val="1100"/>
              <a:buFont typeface="Arial"/>
              <a:buNone/>
            </a:pPr>
            <a:r>
              <a:rPr lang="en" sz="1000" dirty="0">
                <a:solidFill>
                  <a:srgbClr val="162D5A"/>
                </a:solidFill>
              </a:rPr>
              <a:t>Government of Canada (2017). Rights of people with disabilities. Retrieved from </a:t>
            </a:r>
            <a:r>
              <a:rPr lang="en" sz="1000" dirty="0">
                <a:solidFill>
                  <a:srgbClr val="162D5A"/>
                </a:solidFill>
                <a:uFill>
                  <a:noFill/>
                </a:uFill>
                <a:hlinkClick r:id="rId4"/>
              </a:rPr>
              <a:t>https://www.canada.ca/en/canadian-heritage/services/ rights-</a:t>
            </a:r>
            <a:r>
              <a:rPr lang="en" sz="1000" dirty="0">
                <a:solidFill>
                  <a:srgbClr val="162D5A"/>
                </a:solidFill>
              </a:rPr>
              <a:t>people-disabilities.html</a:t>
            </a:r>
            <a:endParaRPr sz="1000" dirty="0">
              <a:solidFill>
                <a:srgbClr val="162D5A"/>
              </a:solidFill>
            </a:endParaRPr>
          </a:p>
          <a:p>
            <a:pPr marL="444500" lvl="0" indent="-444500" rtl="0">
              <a:lnSpc>
                <a:spcPct val="115000"/>
              </a:lnSpc>
              <a:spcBef>
                <a:spcPts val="0"/>
              </a:spcBef>
              <a:spcAft>
                <a:spcPts val="0"/>
              </a:spcAft>
              <a:buClr>
                <a:schemeClr val="dk1"/>
              </a:buClr>
              <a:buSzPts val="1100"/>
              <a:buFont typeface="Arial"/>
              <a:buNone/>
            </a:pPr>
            <a:r>
              <a:rPr lang="en" sz="1000" dirty="0">
                <a:solidFill>
                  <a:srgbClr val="162D5A"/>
                </a:solidFill>
              </a:rPr>
              <a:t>McFeely, C. &amp; Trew, C. (2011). Learning disabilities and gender-based violence: Literature review summary. Retrieved from </a:t>
            </a:r>
            <a:r>
              <a:rPr lang="en" sz="1000" dirty="0">
                <a:solidFill>
                  <a:srgbClr val="162D5A"/>
                </a:solidFill>
                <a:uFill>
                  <a:noFill/>
                </a:uFill>
                <a:hlinkClick r:id="rId5" invalidUrl="http://www.womenssupportproject.co.uk/userfiles/file/LDGBV Final Report March 2011 for circ.doc"/>
              </a:rPr>
              <a:t>http://www.womenssupportproject.co.uk/userfiles/file/LDGBV%20Final%20Report%20March%202011%20for%20circ.d</a:t>
            </a:r>
            <a:r>
              <a:rPr lang="en" sz="1000" dirty="0">
                <a:solidFill>
                  <a:srgbClr val="162D5A"/>
                </a:solidFill>
              </a:rPr>
              <a:t>oc. </a:t>
            </a:r>
            <a:endParaRPr sz="1000" dirty="0">
              <a:solidFill>
                <a:srgbClr val="162D5A"/>
              </a:solidFill>
            </a:endParaRPr>
          </a:p>
          <a:p>
            <a:pPr marL="0" lvl="0" indent="0" rtl="0">
              <a:lnSpc>
                <a:spcPct val="107000"/>
              </a:lnSpc>
              <a:spcBef>
                <a:spcPts val="0"/>
              </a:spcBef>
              <a:spcAft>
                <a:spcPts val="0"/>
              </a:spcAft>
              <a:buClr>
                <a:schemeClr val="dk1"/>
              </a:buClr>
              <a:buSzPts val="1100"/>
              <a:buFont typeface="Arial"/>
              <a:buNone/>
            </a:pPr>
            <a:r>
              <a:rPr lang="en" sz="1000" dirty="0">
                <a:solidFill>
                  <a:srgbClr val="162D5A"/>
                </a:solidFill>
              </a:rPr>
              <a:t>Plummer, S. &amp; Findley P. (2012). Women with disabilities' experience with physical and sexual</a:t>
            </a:r>
            <a:endParaRPr sz="1000" dirty="0">
              <a:solidFill>
                <a:srgbClr val="162D5A"/>
              </a:solidFill>
            </a:endParaRPr>
          </a:p>
          <a:p>
            <a:pPr marL="0" lvl="0" indent="457200" rtl="0">
              <a:lnSpc>
                <a:spcPct val="107000"/>
              </a:lnSpc>
              <a:spcBef>
                <a:spcPts val="0"/>
              </a:spcBef>
              <a:spcAft>
                <a:spcPts val="0"/>
              </a:spcAft>
              <a:buClr>
                <a:schemeClr val="dk1"/>
              </a:buClr>
              <a:buSzPts val="1100"/>
              <a:buFont typeface="Arial"/>
              <a:buNone/>
            </a:pPr>
            <a:r>
              <a:rPr lang="en" sz="1000" dirty="0">
                <a:solidFill>
                  <a:srgbClr val="162D5A"/>
                </a:solidFill>
              </a:rPr>
              <a:t>abuse: Review of the literature and implications for the field. </a:t>
            </a:r>
            <a:r>
              <a:rPr lang="en" sz="1000" i="1" dirty="0">
                <a:solidFill>
                  <a:srgbClr val="162D5A"/>
                </a:solidFill>
              </a:rPr>
              <a:t>Trauma, Violence, &amp;</a:t>
            </a:r>
            <a:endParaRPr sz="1000" i="1" dirty="0">
              <a:solidFill>
                <a:srgbClr val="162D5A"/>
              </a:solidFill>
            </a:endParaRPr>
          </a:p>
          <a:p>
            <a:pPr marL="0" lvl="0" indent="457200" rtl="0">
              <a:lnSpc>
                <a:spcPct val="107000"/>
              </a:lnSpc>
              <a:spcBef>
                <a:spcPts val="0"/>
              </a:spcBef>
              <a:spcAft>
                <a:spcPts val="0"/>
              </a:spcAft>
              <a:buNone/>
            </a:pPr>
            <a:r>
              <a:rPr lang="en" sz="1000" i="1" dirty="0">
                <a:solidFill>
                  <a:srgbClr val="162D5A"/>
                </a:solidFill>
              </a:rPr>
              <a:t>Abuse, 13</a:t>
            </a:r>
            <a:r>
              <a:rPr lang="en" sz="1000" dirty="0">
                <a:solidFill>
                  <a:srgbClr val="162D5A"/>
                </a:solidFill>
              </a:rPr>
              <a:t>(1), 15-29.</a:t>
            </a:r>
            <a:endParaRPr sz="1000" dirty="0">
              <a:solidFill>
                <a:srgbClr val="162D5A"/>
              </a:solidFill>
            </a:endParaRPr>
          </a:p>
          <a:p>
            <a:pPr marL="0" lvl="0" indent="0" rtl="0">
              <a:lnSpc>
                <a:spcPct val="107000"/>
              </a:lnSpc>
              <a:spcBef>
                <a:spcPts val="0"/>
              </a:spcBef>
              <a:spcAft>
                <a:spcPts val="0"/>
              </a:spcAft>
              <a:buNone/>
            </a:pPr>
            <a:r>
              <a:rPr lang="en" sz="1000" dirty="0">
                <a:solidFill>
                  <a:srgbClr val="162D5A"/>
                </a:solidFill>
              </a:rPr>
              <a:t>Saxton, M., Curry, M., Powers, L., Maley, S., Eckels, K., &amp; Gross, J. (2001). “Bring my scooter </a:t>
            </a:r>
            <a:endParaRPr sz="1000" dirty="0">
              <a:solidFill>
                <a:srgbClr val="162D5A"/>
              </a:solidFill>
            </a:endParaRPr>
          </a:p>
          <a:p>
            <a:pPr marL="0" lvl="0" indent="457200" rtl="0">
              <a:lnSpc>
                <a:spcPct val="107000"/>
              </a:lnSpc>
              <a:spcBef>
                <a:spcPts val="0"/>
              </a:spcBef>
              <a:spcAft>
                <a:spcPts val="0"/>
              </a:spcAft>
              <a:buNone/>
            </a:pPr>
            <a:r>
              <a:rPr lang="en" sz="1000" dirty="0">
                <a:solidFill>
                  <a:srgbClr val="162D5A"/>
                </a:solidFill>
              </a:rPr>
              <a:t>so I can leave you”: A study of disabled women handling abuse by personal assistance</a:t>
            </a:r>
            <a:endParaRPr sz="1000" dirty="0">
              <a:solidFill>
                <a:srgbClr val="162D5A"/>
              </a:solidFill>
            </a:endParaRPr>
          </a:p>
          <a:p>
            <a:pPr marL="0" lvl="0" indent="457200" rtl="0">
              <a:lnSpc>
                <a:spcPct val="107000"/>
              </a:lnSpc>
              <a:spcBef>
                <a:spcPts val="0"/>
              </a:spcBef>
              <a:spcAft>
                <a:spcPts val="0"/>
              </a:spcAft>
              <a:buNone/>
            </a:pPr>
            <a:r>
              <a:rPr lang="en" sz="1000" dirty="0">
                <a:solidFill>
                  <a:srgbClr val="162D5A"/>
                </a:solidFill>
              </a:rPr>
              <a:t>providers. </a:t>
            </a:r>
            <a:r>
              <a:rPr lang="en" sz="1000" i="1" dirty="0">
                <a:solidFill>
                  <a:srgbClr val="162D5A"/>
                </a:solidFill>
              </a:rPr>
              <a:t>Violence against Women, 7</a:t>
            </a:r>
            <a:r>
              <a:rPr lang="en" sz="1000" dirty="0">
                <a:solidFill>
                  <a:srgbClr val="162D5A"/>
                </a:solidFill>
              </a:rPr>
              <a:t>(4), 393-417. </a:t>
            </a:r>
            <a:endParaRPr sz="1000" dirty="0">
              <a:solidFill>
                <a:srgbClr val="162D5A"/>
              </a:solidFill>
            </a:endParaRPr>
          </a:p>
          <a:p>
            <a:pPr marL="444500" lvl="0" indent="-444500" rtl="0">
              <a:lnSpc>
                <a:spcPct val="115000"/>
              </a:lnSpc>
              <a:spcBef>
                <a:spcPts val="0"/>
              </a:spcBef>
              <a:spcAft>
                <a:spcPts val="0"/>
              </a:spcAft>
              <a:buNone/>
            </a:pPr>
            <a:r>
              <a:rPr lang="en" sz="1000" dirty="0">
                <a:solidFill>
                  <a:srgbClr val="162D5A"/>
                </a:solidFill>
              </a:rPr>
              <a:t>United Nations. (2018). The UN convention on rights of persons with disabilities. Retrieved from </a:t>
            </a:r>
            <a:r>
              <a:rPr lang="en" sz="1000" dirty="0">
                <a:solidFill>
                  <a:srgbClr val="162D5A"/>
                </a:solidFill>
                <a:uFill>
                  <a:noFill/>
                </a:uFill>
                <a:hlinkClick r:id="rId6"/>
              </a:rPr>
              <a:t>https://www.paralympic.org/sites/default /files/document/120818093927291_2012_08+The+UN+Convention+on+Rights+of%2BPersons+with+Disabilities_ENG.pdf</a:t>
            </a:r>
            <a:endParaRPr sz="1000" dirty="0">
              <a:solidFill>
                <a:srgbClr val="162D5A"/>
              </a:solidFill>
            </a:endParaRPr>
          </a:p>
          <a:p>
            <a:pPr marL="444500" lvl="0" indent="-444500" rtl="0">
              <a:lnSpc>
                <a:spcPct val="115000"/>
              </a:lnSpc>
              <a:spcBef>
                <a:spcPts val="0"/>
              </a:spcBef>
              <a:spcAft>
                <a:spcPts val="0"/>
              </a:spcAft>
              <a:buNone/>
            </a:pPr>
            <a:r>
              <a:rPr lang="en" sz="1000" dirty="0">
                <a:solidFill>
                  <a:srgbClr val="162D5A"/>
                </a:solidFill>
              </a:rPr>
              <a:t>WHO (2018). Definition and typology of violence. Retrieved from http://www.who.int/violenceprevention/approach/definition/en/</a:t>
            </a:r>
            <a:br>
              <a:rPr lang="en" sz="1000" dirty="0">
                <a:solidFill>
                  <a:srgbClr val="162D5A"/>
                </a:solidFill>
              </a:rPr>
            </a:br>
            <a:endParaRPr sz="1000" dirty="0">
              <a:solidFill>
                <a:srgbClr val="162D5A"/>
              </a:solidFill>
            </a:endParaRPr>
          </a:p>
          <a:p>
            <a:pPr marL="0" lvl="0" indent="0" rtl="0">
              <a:lnSpc>
                <a:spcPct val="115000"/>
              </a:lnSpc>
              <a:spcBef>
                <a:spcPts val="600"/>
              </a:spcBef>
              <a:spcAft>
                <a:spcPts val="0"/>
              </a:spcAft>
              <a:buNone/>
            </a:pPr>
            <a:endParaRPr sz="1000" dirty="0">
              <a:solidFill>
                <a:srgbClr val="162D5A"/>
              </a:solidFill>
            </a:endParaRPr>
          </a:p>
          <a:p>
            <a:pPr marL="0" lvl="0" indent="0" rtl="0">
              <a:lnSpc>
                <a:spcPct val="115000"/>
              </a:lnSpc>
              <a:spcBef>
                <a:spcPts val="600"/>
              </a:spcBef>
              <a:spcAft>
                <a:spcPts val="0"/>
              </a:spcAft>
              <a:buNone/>
            </a:pPr>
            <a:endParaRPr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
        <p:nvSpPr>
          <p:cNvPr id="144" name="Shape 144"/>
          <p:cNvSpPr txBox="1">
            <a:spLocks noGrp="1"/>
          </p:cNvSpPr>
          <p:nvPr>
            <p:ph type="title" idx="4294967295"/>
          </p:nvPr>
        </p:nvSpPr>
        <p:spPr>
          <a:xfrm>
            <a:off x="2283300" y="322000"/>
            <a:ext cx="4577400" cy="72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t>History</a:t>
            </a:r>
            <a:endParaRPr sz="3200"/>
          </a:p>
        </p:txBody>
      </p:sp>
      <p:pic>
        <p:nvPicPr>
          <p:cNvPr id="145" name="Shape 145"/>
          <p:cNvPicPr preferRelativeResize="0"/>
          <p:nvPr/>
        </p:nvPicPr>
        <p:blipFill rotWithShape="1">
          <a:blip r:embed="rId3">
            <a:alphaModFix/>
          </a:blip>
          <a:srcRect t="2092" b="14864"/>
          <a:stretch/>
        </p:blipFill>
        <p:spPr>
          <a:xfrm>
            <a:off x="0" y="0"/>
            <a:ext cx="8258350" cy="5143500"/>
          </a:xfrm>
          <a:prstGeom prst="rect">
            <a:avLst/>
          </a:prstGeom>
          <a:noFill/>
          <a:ln>
            <a:noFill/>
          </a:ln>
        </p:spPr>
      </p:pic>
      <p:sp>
        <p:nvSpPr>
          <p:cNvPr id="146" name="Shape 146"/>
          <p:cNvSpPr txBox="1"/>
          <p:nvPr/>
        </p:nvSpPr>
        <p:spPr>
          <a:xfrm>
            <a:off x="2618900" y="330575"/>
            <a:ext cx="3004500" cy="486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600" b="1">
                <a:solidFill>
                  <a:srgbClr val="FFFFFF"/>
                </a:solidFill>
                <a:latin typeface="Droid Serif"/>
                <a:ea typeface="Droid Serif"/>
                <a:cs typeface="Droid Serif"/>
                <a:sym typeface="Droid Serif"/>
              </a:rPr>
              <a:t>History</a:t>
            </a:r>
            <a:endParaRPr sz="3600" b="1">
              <a:solidFill>
                <a:srgbClr val="FFFFFF"/>
              </a:solidFill>
              <a:latin typeface="Droid Serif"/>
              <a:ea typeface="Droid Serif"/>
              <a:cs typeface="Droid Serif"/>
              <a:sym typeface="Droid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prstGeom prst="rect">
            <a:avLst/>
          </a:prstGeom>
        </p:spPr>
        <p:txBody>
          <a:bodyPr spcFirstLastPara="1" wrap="square" lIns="68569" tIns="68569" rIns="68569" bIns="68569" anchor="ctr" anchorCtr="0">
            <a:noAutofit/>
          </a:bodyPr>
          <a:lstStyle/>
          <a:p>
            <a:pPr lvl="0" algn="ctr">
              <a:buClr>
                <a:schemeClr val="dk2"/>
              </a:buClr>
              <a:buSzPct val="25000"/>
            </a:pPr>
            <a:r>
              <a:rPr lang="en-US" sz="2400" b="1" dirty="0">
                <a:solidFill>
                  <a:schemeClr val="dk2"/>
                </a:solidFill>
                <a:latin typeface="Garamond" panose="02020404030301010803" pitchFamily="18" charset="0"/>
              </a:rPr>
              <a:t>Accessibility</a:t>
            </a:r>
          </a:p>
        </p:txBody>
      </p:sp>
      <p:sp>
        <p:nvSpPr>
          <p:cNvPr id="2" name="Text Placeholder 1"/>
          <p:cNvSpPr>
            <a:spLocks noGrp="1"/>
          </p:cNvSpPr>
          <p:nvPr>
            <p:ph type="body" idx="4294967295"/>
          </p:nvPr>
        </p:nvSpPr>
        <p:spPr>
          <a:xfrm>
            <a:off x="457200" y="1431234"/>
            <a:ext cx="5201478" cy="3312215"/>
          </a:xfrm>
        </p:spPr>
        <p:txBody>
          <a:bodyPr/>
          <a:lstStyle/>
          <a:p>
            <a:pPr marL="476250">
              <a:buFont typeface="+mj-lt"/>
              <a:buAutoNum type="arabicPeriod"/>
            </a:pPr>
            <a:r>
              <a:rPr lang="en-US" sz="1800" b="1" dirty="0">
                <a:latin typeface="Garamond" panose="02020404030301010803" pitchFamily="18" charset="0"/>
              </a:rPr>
              <a:t>Accessibility of services </a:t>
            </a:r>
            <a:r>
              <a:rPr lang="en-US" sz="1800" dirty="0">
                <a:latin typeface="Garamond" panose="02020404030301010803" pitchFamily="18" charset="0"/>
              </a:rPr>
              <a:t>is a challenge for women in the province of New Brunswick, especially those who reside in rural communities</a:t>
            </a:r>
          </a:p>
          <a:p>
            <a:pPr marL="647700" lvl="1" indent="-214313">
              <a:buFont typeface="Arial" panose="020B0604020202020204" pitchFamily="34" charset="0"/>
              <a:buChar char="•"/>
            </a:pPr>
            <a:r>
              <a:rPr lang="en-US" dirty="0">
                <a:latin typeface="Garamond" panose="02020404030301010803" pitchFamily="18" charset="0"/>
              </a:rPr>
              <a:t>Examples:</a:t>
            </a:r>
          </a:p>
          <a:p>
            <a:pPr marL="947738" lvl="2" indent="-214313">
              <a:buFont typeface="Arial" panose="020B0604020202020204" pitchFamily="34" charset="0"/>
              <a:buChar char="•"/>
            </a:pPr>
            <a:r>
              <a:rPr lang="en-US" sz="1800" dirty="0">
                <a:latin typeface="Garamond" panose="02020404030301010803" pitchFamily="18" charset="0"/>
              </a:rPr>
              <a:t>Travel to and from court</a:t>
            </a:r>
          </a:p>
          <a:p>
            <a:pPr marL="947738" lvl="2" indent="-214313">
              <a:buFont typeface="Arial" panose="020B0604020202020204" pitchFamily="34" charset="0"/>
              <a:buChar char="•"/>
            </a:pPr>
            <a:r>
              <a:rPr lang="en-US" sz="1800" dirty="0">
                <a:latin typeface="Garamond" panose="02020404030301010803" pitchFamily="18" charset="0"/>
              </a:rPr>
              <a:t>Filing documents</a:t>
            </a:r>
          </a:p>
          <a:p>
            <a:pPr marL="947738" lvl="2" indent="-214313">
              <a:buFont typeface="Arial" panose="020B0604020202020204" pitchFamily="34" charset="0"/>
              <a:buChar char="•"/>
            </a:pPr>
            <a:r>
              <a:rPr lang="en-US" sz="1800" dirty="0">
                <a:latin typeface="Garamond" panose="02020404030301010803" pitchFamily="18" charset="0"/>
              </a:rPr>
              <a:t>Navigating unfamiliar urban centers</a:t>
            </a:r>
          </a:p>
          <a:p>
            <a:pPr marL="476250">
              <a:buFont typeface="+mj-lt"/>
              <a:buAutoNum type="arabicPeriod"/>
            </a:pPr>
            <a:r>
              <a:rPr lang="en-US" sz="1800" dirty="0">
                <a:latin typeface="Garamond" panose="02020404030301010803" pitchFamily="18" charset="0"/>
              </a:rPr>
              <a:t>The early stages of our research indicated that there is </a:t>
            </a:r>
            <a:r>
              <a:rPr lang="en-US" sz="1800" b="1" dirty="0">
                <a:latin typeface="Garamond" panose="02020404030301010803" pitchFamily="18" charset="0"/>
              </a:rPr>
              <a:t>limited contact  </a:t>
            </a:r>
            <a:r>
              <a:rPr lang="en-US" sz="1800" dirty="0">
                <a:latin typeface="Garamond" panose="02020404030301010803" pitchFamily="18" charset="0"/>
              </a:rPr>
              <a:t>between service providers in anti-violence and criminal justice systems and women who have disabilities</a:t>
            </a:r>
          </a:p>
          <a:p>
            <a:endParaRPr lang="en-US" dirty="0">
              <a:latin typeface="Garamond" panose="02020404030301010803" pitchFamily="18" charset="0"/>
            </a:endParaRPr>
          </a:p>
        </p:txBody>
      </p:sp>
    </p:spTree>
    <p:extLst>
      <p:ext uri="{BB962C8B-B14F-4D97-AF65-F5344CB8AC3E}">
        <p14:creationId xmlns:p14="http://schemas.microsoft.com/office/powerpoint/2010/main" val="779696444"/>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p:cNvSpPr txBox="1">
            <a:spLocks/>
          </p:cNvSpPr>
          <p:nvPr/>
        </p:nvSpPr>
        <p:spPr>
          <a:xfrm>
            <a:off x="4486275" y="1218010"/>
            <a:ext cx="3143250" cy="3394472"/>
          </a:xfrm>
          <a:prstGeom prst="rect">
            <a:avLst/>
          </a:prstGeom>
        </p:spPr>
        <p:txBody>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endParaRPr lang="en-US" sz="1050" dirty="0">
              <a:latin typeface="Garamond" panose="02020404030301010803" pitchFamily="18" charset="0"/>
            </a:endParaRPr>
          </a:p>
        </p:txBody>
      </p:sp>
      <p:sp>
        <p:nvSpPr>
          <p:cNvPr id="10" name="Title 4"/>
          <p:cNvSpPr>
            <a:spLocks noGrp="1"/>
          </p:cNvSpPr>
          <p:nvPr>
            <p:ph type="title"/>
          </p:nvPr>
        </p:nvSpPr>
        <p:spPr/>
        <p:txBody>
          <a:bodyPr/>
          <a:lstStyle/>
          <a:p>
            <a:pPr algn="ctr"/>
            <a:r>
              <a:rPr lang="en-US" b="1" dirty="0">
                <a:latin typeface="Garamond" panose="02020404030301010803" pitchFamily="18" charset="0"/>
              </a:rPr>
              <a:t>“Disability”</a:t>
            </a:r>
            <a:endParaRPr lang="en-US" sz="1200" b="1" dirty="0">
              <a:latin typeface="Garamond" panose="02020404030301010803" pitchFamily="18" charset="0"/>
            </a:endParaRPr>
          </a:p>
        </p:txBody>
      </p:sp>
      <p:sp>
        <p:nvSpPr>
          <p:cNvPr id="5" name="Text Placeholder 4"/>
          <p:cNvSpPr>
            <a:spLocks noGrp="1"/>
          </p:cNvSpPr>
          <p:nvPr>
            <p:ph type="body" idx="4294967295"/>
          </p:nvPr>
        </p:nvSpPr>
        <p:spPr>
          <a:xfrm>
            <a:off x="0" y="1063625"/>
            <a:ext cx="6172200" cy="2743200"/>
          </a:xfrm>
        </p:spPr>
        <p:txBody>
          <a:bodyPr/>
          <a:lstStyle/>
          <a:p>
            <a:pPr marL="133350"/>
            <a:endParaRPr lang="en-CA" sz="1350" dirty="0">
              <a:latin typeface="+mn-lt"/>
            </a:endParaRPr>
          </a:p>
          <a:p>
            <a:endParaRPr lang="en-US" sz="1800" dirty="0">
              <a:latin typeface="Garamond" panose="02020404030301010803" pitchFamily="18" charset="0"/>
            </a:endParaRPr>
          </a:p>
          <a:p>
            <a:pPr marL="266700" indent="-257175"/>
            <a:r>
              <a:rPr lang="en-CA" sz="1800" dirty="0">
                <a:latin typeface="Garamond" panose="02020404030301010803" pitchFamily="18" charset="0"/>
              </a:rPr>
              <a:t>Experiences of disability are diverse and include long-term physical, mental, intellectual or sensory impairment, which, in interaction with various attitudinal and environmental barriers, …impact full and effective participation in society (United Nations, 2010)</a:t>
            </a:r>
          </a:p>
          <a:p>
            <a:r>
              <a:rPr lang="en-US" i="1" dirty="0">
                <a:latin typeface="Garamond" panose="02020404030301010803" pitchFamily="18" charset="0"/>
              </a:rPr>
              <a:t>Women with disabilities are not a 'group' of women - inside every 'group'</a:t>
            </a:r>
            <a:br>
              <a:rPr lang="en-US" i="1" dirty="0">
                <a:latin typeface="Garamond" panose="02020404030301010803" pitchFamily="18" charset="0"/>
              </a:rPr>
            </a:br>
            <a:r>
              <a:rPr lang="en-US" i="1" dirty="0">
                <a:latin typeface="Garamond" panose="02020404030301010803" pitchFamily="18" charset="0"/>
              </a:rPr>
              <a:t>of women at least one in five lives with a disability.  Many women who live with a disability do not self-identify because of stigma, or because being a black woman, or an immigrant woman, or being an Indigenous woman or from the LGBQTI community, is their first 'identity'. </a:t>
            </a:r>
            <a:r>
              <a:rPr lang="en-US" dirty="0">
                <a:latin typeface="Garamond" panose="02020404030301010803" pitchFamily="18" charset="0"/>
              </a:rPr>
              <a:t>(Bonnie Brayton- DAWN Canada)</a:t>
            </a:r>
          </a:p>
          <a:p>
            <a:endParaRPr lang="en-US" dirty="0"/>
          </a:p>
        </p:txBody>
      </p:sp>
    </p:spTree>
    <p:extLst>
      <p:ext uri="{BB962C8B-B14F-4D97-AF65-F5344CB8AC3E}">
        <p14:creationId xmlns:p14="http://schemas.microsoft.com/office/powerpoint/2010/main" val="2585803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p:nvPr/>
        </p:nvSpPr>
        <p:spPr>
          <a:xfrm>
            <a:off x="8168100" y="0"/>
            <a:ext cx="9759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txBox="1">
            <a:spLocks noGrp="1"/>
          </p:cNvSpPr>
          <p:nvPr>
            <p:ph type="sldNum" idx="12"/>
          </p:nvPr>
        </p:nvSpPr>
        <p:spPr>
          <a:xfrm>
            <a:off x="904884" y="47499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grpSp>
        <p:nvGrpSpPr>
          <p:cNvPr id="277" name="Shape 277"/>
          <p:cNvGrpSpPr/>
          <p:nvPr/>
        </p:nvGrpSpPr>
        <p:grpSpPr>
          <a:xfrm>
            <a:off x="755375" y="650039"/>
            <a:ext cx="8224086" cy="4405330"/>
            <a:chOff x="1256606" y="226314"/>
            <a:chExt cx="7265735" cy="3958424"/>
          </a:xfrm>
        </p:grpSpPr>
        <p:sp>
          <p:nvSpPr>
            <p:cNvPr id="278" name="Shape 278"/>
            <p:cNvSpPr/>
            <p:nvPr/>
          </p:nvSpPr>
          <p:spPr>
            <a:xfrm>
              <a:off x="3531367" y="393276"/>
              <a:ext cx="3006300" cy="2977500"/>
            </a:xfrm>
            <a:prstGeom prst="donut">
              <a:avLst>
                <a:gd name="adj" fmla="val 16067"/>
              </a:avLst>
            </a:prstGeom>
            <a:solidFill>
              <a:srgbClr val="000000">
                <a:alpha val="107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79" name="Shape 279"/>
            <p:cNvGrpSpPr/>
            <p:nvPr/>
          </p:nvGrpSpPr>
          <p:grpSpPr>
            <a:xfrm>
              <a:off x="1256606" y="226314"/>
              <a:ext cx="2647529" cy="1016641"/>
              <a:chOff x="1375436" y="1023307"/>
              <a:chExt cx="2237033" cy="867293"/>
            </a:xfrm>
          </p:grpSpPr>
          <p:cxnSp>
            <p:nvCxnSpPr>
              <p:cNvPr id="280" name="Shape 280"/>
              <p:cNvCxnSpPr/>
              <p:nvPr/>
            </p:nvCxnSpPr>
            <p:spPr>
              <a:xfrm>
                <a:off x="3178969" y="1638300"/>
                <a:ext cx="433500" cy="252300"/>
              </a:xfrm>
              <a:prstGeom prst="straightConnector1">
                <a:avLst/>
              </a:prstGeom>
              <a:noFill/>
              <a:ln w="19050" cap="flat" cmpd="sng">
                <a:solidFill>
                  <a:srgbClr val="A1C3FA"/>
                </a:solidFill>
                <a:prstDash val="solid"/>
                <a:round/>
                <a:headEnd type="oval" w="med" len="med"/>
                <a:tailEnd type="none" w="sm" len="sm"/>
              </a:ln>
            </p:spPr>
          </p:cxnSp>
          <p:sp>
            <p:nvSpPr>
              <p:cNvPr id="281" name="Shape 281"/>
              <p:cNvSpPr txBox="1"/>
              <p:nvPr/>
            </p:nvSpPr>
            <p:spPr>
              <a:xfrm>
                <a:off x="1375436" y="1023307"/>
                <a:ext cx="2077446" cy="472557"/>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0"/>
                  </a:spcAft>
                  <a:buNone/>
                </a:pPr>
                <a:r>
                  <a:rPr lang="en" sz="2400" b="1" dirty="0">
                    <a:solidFill>
                      <a:srgbClr val="162D5A"/>
                    </a:solidFill>
                    <a:latin typeface="Pontano Sans"/>
                    <a:ea typeface="Pontano Sans"/>
                    <a:cs typeface="Pontano Sans"/>
                    <a:sym typeface="Pontano Sans"/>
                  </a:rPr>
                  <a:t>VULNERABILITY</a:t>
                </a:r>
                <a:endParaRPr sz="2400" b="1" dirty="0">
                  <a:solidFill>
                    <a:srgbClr val="162D5A"/>
                  </a:solidFill>
                  <a:latin typeface="Pontano Sans"/>
                  <a:ea typeface="Pontano Sans"/>
                  <a:cs typeface="Pontano Sans"/>
                  <a:sym typeface="Pontano Sans"/>
                </a:endParaRPr>
              </a:p>
              <a:p>
                <a:pPr marL="0" lvl="0" indent="0" algn="ctr">
                  <a:lnSpc>
                    <a:spcPct val="115000"/>
                  </a:lnSpc>
                  <a:spcBef>
                    <a:spcPts val="0"/>
                  </a:spcBef>
                  <a:spcAft>
                    <a:spcPts val="0"/>
                  </a:spcAft>
                  <a:buNone/>
                </a:pPr>
                <a:endParaRPr sz="1800" b="1" dirty="0">
                  <a:latin typeface="Pontano Sans"/>
                  <a:ea typeface="Pontano Sans"/>
                  <a:cs typeface="Pontano Sans"/>
                  <a:sym typeface="Pontano Sans"/>
                </a:endParaRPr>
              </a:p>
            </p:txBody>
          </p:sp>
        </p:grpSp>
        <p:grpSp>
          <p:nvGrpSpPr>
            <p:cNvPr id="282" name="Shape 282"/>
            <p:cNvGrpSpPr/>
            <p:nvPr/>
          </p:nvGrpSpPr>
          <p:grpSpPr>
            <a:xfrm>
              <a:off x="6158523" y="568380"/>
              <a:ext cx="2363818" cy="827456"/>
              <a:chOff x="5517319" y="1315123"/>
              <a:chExt cx="1997311" cy="705900"/>
            </a:xfrm>
          </p:grpSpPr>
          <p:cxnSp>
            <p:nvCxnSpPr>
              <p:cNvPr id="283" name="Shape 283"/>
              <p:cNvCxnSpPr/>
              <p:nvPr/>
            </p:nvCxnSpPr>
            <p:spPr>
              <a:xfrm flipH="1">
                <a:off x="5517319" y="1638300"/>
                <a:ext cx="433500" cy="252300"/>
              </a:xfrm>
              <a:prstGeom prst="straightConnector1">
                <a:avLst/>
              </a:prstGeom>
              <a:noFill/>
              <a:ln w="19050" cap="flat" cmpd="sng">
                <a:solidFill>
                  <a:srgbClr val="0944A1"/>
                </a:solidFill>
                <a:prstDash val="solid"/>
                <a:round/>
                <a:headEnd type="oval" w="med" len="med"/>
                <a:tailEnd type="none" w="sm" len="sm"/>
              </a:ln>
            </p:spPr>
          </p:cxnSp>
          <p:sp>
            <p:nvSpPr>
              <p:cNvPr id="284" name="Shape 284"/>
              <p:cNvSpPr txBox="1"/>
              <p:nvPr/>
            </p:nvSpPr>
            <p:spPr>
              <a:xfrm>
                <a:off x="5962130" y="1315123"/>
                <a:ext cx="1552500" cy="7059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r>
                  <a:rPr lang="en" sz="2400" b="1">
                    <a:solidFill>
                      <a:srgbClr val="162D5A"/>
                    </a:solidFill>
                    <a:latin typeface="Pontano Sans"/>
                    <a:ea typeface="Pontano Sans"/>
                    <a:cs typeface="Pontano Sans"/>
                    <a:sym typeface="Pontano Sans"/>
                  </a:rPr>
                  <a:t>SOCIAL ATTITUDES</a:t>
                </a:r>
                <a:endParaRPr sz="2400" b="1">
                  <a:solidFill>
                    <a:srgbClr val="162D5A"/>
                  </a:solidFill>
                  <a:latin typeface="Pontano Sans"/>
                  <a:ea typeface="Pontano Sans"/>
                  <a:cs typeface="Pontano Sans"/>
                  <a:sym typeface="Pontano Sans"/>
                </a:endParaRPr>
              </a:p>
            </p:txBody>
          </p:sp>
        </p:grpSp>
        <p:grpSp>
          <p:nvGrpSpPr>
            <p:cNvPr id="285" name="Shape 285"/>
            <p:cNvGrpSpPr/>
            <p:nvPr/>
          </p:nvGrpSpPr>
          <p:grpSpPr>
            <a:xfrm>
              <a:off x="3825475" y="3170685"/>
              <a:ext cx="2421796" cy="1014053"/>
              <a:chOff x="3546007" y="3535140"/>
              <a:chExt cx="2046300" cy="865085"/>
            </a:xfrm>
          </p:grpSpPr>
          <p:cxnSp>
            <p:nvCxnSpPr>
              <p:cNvPr id="286" name="Shape 286"/>
              <p:cNvCxnSpPr/>
              <p:nvPr/>
            </p:nvCxnSpPr>
            <p:spPr>
              <a:xfrm rot="10800000">
                <a:off x="4556399" y="3535140"/>
                <a:ext cx="0" cy="460500"/>
              </a:xfrm>
              <a:prstGeom prst="straightConnector1">
                <a:avLst/>
              </a:prstGeom>
              <a:noFill/>
              <a:ln w="19050" cap="flat" cmpd="sng">
                <a:solidFill>
                  <a:srgbClr val="307BF3"/>
                </a:solidFill>
                <a:prstDash val="solid"/>
                <a:round/>
                <a:headEnd type="oval" w="med" len="med"/>
                <a:tailEnd type="none" w="sm" len="sm"/>
              </a:ln>
            </p:spPr>
          </p:cxnSp>
          <p:sp>
            <p:nvSpPr>
              <p:cNvPr id="287" name="Shape 287"/>
              <p:cNvSpPr txBox="1"/>
              <p:nvPr/>
            </p:nvSpPr>
            <p:spPr>
              <a:xfrm>
                <a:off x="3546007" y="4009326"/>
                <a:ext cx="2046300" cy="3909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r>
                  <a:rPr lang="en" sz="2400" b="1">
                    <a:latin typeface="Pontano Sans"/>
                    <a:ea typeface="Pontano Sans"/>
                    <a:cs typeface="Pontano Sans"/>
                    <a:sym typeface="Pontano Sans"/>
                  </a:rPr>
                  <a:t>STIGMA</a:t>
                </a:r>
                <a:endParaRPr sz="2400" b="1">
                  <a:latin typeface="Pontano Sans"/>
                  <a:ea typeface="Pontano Sans"/>
                  <a:cs typeface="Pontano Sans"/>
                  <a:sym typeface="Pontano Sans"/>
                </a:endParaRPr>
              </a:p>
              <a:p>
                <a:pPr marL="0" lvl="0" indent="0" algn="l">
                  <a:lnSpc>
                    <a:spcPct val="115000"/>
                  </a:lnSpc>
                  <a:spcBef>
                    <a:spcPts val="0"/>
                  </a:spcBef>
                  <a:spcAft>
                    <a:spcPts val="0"/>
                  </a:spcAft>
                  <a:buNone/>
                </a:pPr>
                <a:endParaRPr sz="1800" b="1">
                  <a:latin typeface="Pontano Sans"/>
                  <a:ea typeface="Pontano Sans"/>
                  <a:cs typeface="Pontano Sans"/>
                  <a:sym typeface="Pontano Sans"/>
                </a:endParaRPr>
              </a:p>
            </p:txBody>
          </p:sp>
        </p:grpSp>
        <p:sp>
          <p:nvSpPr>
            <p:cNvPr id="288" name="Shape 288"/>
            <p:cNvSpPr txBox="1"/>
            <p:nvPr/>
          </p:nvSpPr>
          <p:spPr>
            <a:xfrm>
              <a:off x="4180250" y="947196"/>
              <a:ext cx="1708500" cy="1832400"/>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0"/>
                </a:spcBef>
                <a:spcAft>
                  <a:spcPts val="0"/>
                </a:spcAft>
                <a:buNone/>
              </a:pPr>
              <a:r>
                <a:rPr lang="en" sz="3100" b="1">
                  <a:solidFill>
                    <a:srgbClr val="162D5A"/>
                  </a:solidFill>
                  <a:latin typeface="Droid Serif"/>
                  <a:ea typeface="Droid Serif"/>
                  <a:cs typeface="Droid Serif"/>
                  <a:sym typeface="Droid Serif"/>
                </a:rPr>
                <a:t>Elevated Risk of Violence</a:t>
              </a:r>
              <a:endParaRPr sz="3100">
                <a:solidFill>
                  <a:srgbClr val="162D5A"/>
                </a:solidFill>
                <a:latin typeface="Droid Serif"/>
                <a:ea typeface="Droid Serif"/>
                <a:cs typeface="Droid Serif"/>
                <a:sym typeface="Droid Serif"/>
              </a:endParaRPr>
            </a:p>
          </p:txBody>
        </p:sp>
        <p:sp>
          <p:nvSpPr>
            <p:cNvPr id="289" name="Shape 289"/>
            <p:cNvSpPr/>
            <p:nvPr/>
          </p:nvSpPr>
          <p:spPr>
            <a:xfrm rot="1785780">
              <a:off x="3443262" y="296456"/>
              <a:ext cx="3176989" cy="3162036"/>
            </a:xfrm>
            <a:prstGeom prst="blockArc">
              <a:avLst>
                <a:gd name="adj1" fmla="val 14414370"/>
                <a:gd name="adj2" fmla="val 694"/>
                <a:gd name="adj3" fmla="val 9562"/>
              </a:avLst>
            </a:prstGeom>
            <a:solidFill>
              <a:srgbClr val="0944A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0" name="Shape 290"/>
            <p:cNvSpPr/>
            <p:nvPr/>
          </p:nvSpPr>
          <p:spPr>
            <a:xfrm rot="-1785780" flipH="1">
              <a:off x="3445892" y="296456"/>
              <a:ext cx="3176989" cy="3162036"/>
            </a:xfrm>
            <a:prstGeom prst="blockArc">
              <a:avLst>
                <a:gd name="adj1" fmla="val 14348563"/>
                <a:gd name="adj2" fmla="val 21472873"/>
                <a:gd name="adj3" fmla="val 9381"/>
              </a:avLst>
            </a:prstGeom>
            <a:solidFill>
              <a:srgbClr val="A1C3FA"/>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1" name="Shape 291"/>
            <p:cNvSpPr/>
            <p:nvPr/>
          </p:nvSpPr>
          <p:spPr>
            <a:xfrm rot="-8117052">
              <a:off x="4816793" y="230247"/>
              <a:ext cx="427663" cy="427663"/>
            </a:xfrm>
            <a:prstGeom prst="rtTriangle">
              <a:avLst/>
            </a:prstGeom>
            <a:solidFill>
              <a:srgbClr val="A1C3F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p:nvPr/>
          </p:nvSpPr>
          <p:spPr>
            <a:xfrm rot="-9014904" flipH="1">
              <a:off x="3444471" y="294792"/>
              <a:ext cx="3176282" cy="3160913"/>
            </a:xfrm>
            <a:prstGeom prst="blockArc">
              <a:avLst>
                <a:gd name="adj1" fmla="val 14316164"/>
                <a:gd name="adj2" fmla="val 21502663"/>
                <a:gd name="adj3" fmla="val 9415"/>
              </a:avLst>
            </a:prstGeom>
            <a:solidFill>
              <a:srgbClr val="307BF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3" name="Shape 293"/>
            <p:cNvSpPr/>
            <p:nvPr/>
          </p:nvSpPr>
          <p:spPr>
            <a:xfrm rot="-1018783">
              <a:off x="6121406" y="2367211"/>
              <a:ext cx="369821" cy="366932"/>
            </a:xfrm>
            <a:prstGeom prst="rtTriangle">
              <a:avLst/>
            </a:prstGeom>
            <a:solidFill>
              <a:srgbClr val="0944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p:nvPr/>
          </p:nvSpPr>
          <p:spPr>
            <a:xfrm rot="6367683">
              <a:off x="3554890" y="2362974"/>
              <a:ext cx="426589" cy="430090"/>
            </a:xfrm>
            <a:prstGeom prst="rtTriangle">
              <a:avLst/>
            </a:prstGeom>
            <a:solidFill>
              <a:srgbClr val="307B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pic>
        <p:nvPicPr>
          <p:cNvPr id="295" name="Shape 295"/>
          <p:cNvPicPr preferRelativeResize="0"/>
          <p:nvPr/>
        </p:nvPicPr>
        <p:blipFill>
          <a:blip r:embed="rId3">
            <a:alphaModFix/>
          </a:blip>
          <a:stretch>
            <a:fillRect/>
          </a:stretch>
        </p:blipFill>
        <p:spPr>
          <a:xfrm rot="10800000">
            <a:off x="-39175" y="0"/>
            <a:ext cx="944050" cy="5143500"/>
          </a:xfrm>
          <a:prstGeom prst="rect">
            <a:avLst/>
          </a:prstGeom>
          <a:noFill/>
          <a:ln>
            <a:noFill/>
          </a:ln>
        </p:spPr>
      </p:pic>
      <p:sp>
        <p:nvSpPr>
          <p:cNvPr id="296" name="Shape 296"/>
          <p:cNvSpPr txBox="1"/>
          <p:nvPr/>
        </p:nvSpPr>
        <p:spPr>
          <a:xfrm>
            <a:off x="7462749" y="4749901"/>
            <a:ext cx="1681151" cy="343499"/>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162D5A"/>
                </a:solidFill>
                <a:latin typeface="Pontano Sans"/>
                <a:ea typeface="Pontano Sans"/>
                <a:cs typeface="Pontano Sans"/>
                <a:sym typeface="Pontano Sans"/>
              </a:rPr>
              <a:t>Cordier, 2017</a:t>
            </a:r>
            <a:endParaRPr b="1" dirty="0">
              <a:solidFill>
                <a:srgbClr val="162D5A"/>
              </a:solidFill>
              <a:latin typeface="Pontano Sans"/>
              <a:ea typeface="Pontano Sans"/>
              <a:cs typeface="Pontano Sans"/>
              <a:sym typeface="Pontan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sldNum" idx="12"/>
          </p:nvPr>
        </p:nvSpPr>
        <p:spPr>
          <a:xfrm>
            <a:off x="7565809" y="474985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
        <p:nvSpPr>
          <p:cNvPr id="302" name="Shape 302"/>
          <p:cNvSpPr txBox="1">
            <a:spLocks noGrp="1"/>
          </p:cNvSpPr>
          <p:nvPr>
            <p:ph type="title" idx="4294967295"/>
          </p:nvPr>
        </p:nvSpPr>
        <p:spPr>
          <a:xfrm>
            <a:off x="1443800" y="258750"/>
            <a:ext cx="5609100" cy="72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a:t>‘Believability’</a:t>
            </a:r>
            <a:endParaRPr sz="3200"/>
          </a:p>
        </p:txBody>
      </p:sp>
      <p:sp>
        <p:nvSpPr>
          <p:cNvPr id="303" name="Shape 303"/>
          <p:cNvSpPr txBox="1">
            <a:spLocks noGrp="1"/>
          </p:cNvSpPr>
          <p:nvPr>
            <p:ph type="body" idx="4294967295"/>
          </p:nvPr>
        </p:nvSpPr>
        <p:spPr>
          <a:xfrm>
            <a:off x="154300" y="1018550"/>
            <a:ext cx="5231100" cy="3749400"/>
          </a:xfrm>
          <a:prstGeom prst="rect">
            <a:avLst/>
          </a:prstGeom>
        </p:spPr>
        <p:txBody>
          <a:bodyPr spcFirstLastPara="1" wrap="square" lIns="91425" tIns="91425" rIns="91425" bIns="91425" anchor="t" anchorCtr="0">
            <a:noAutofit/>
          </a:bodyPr>
          <a:lstStyle/>
          <a:p>
            <a:pPr marL="457200" lvl="0" indent="-387350" rtl="0">
              <a:lnSpc>
                <a:spcPct val="115000"/>
              </a:lnSpc>
              <a:spcBef>
                <a:spcPts val="600"/>
              </a:spcBef>
              <a:spcAft>
                <a:spcPts val="0"/>
              </a:spcAft>
              <a:buSzPts val="2500"/>
              <a:buChar char="➝"/>
            </a:pPr>
            <a:r>
              <a:rPr lang="en" sz="2500"/>
              <a:t>Stereotyping</a:t>
            </a:r>
            <a:endParaRPr sz="2500"/>
          </a:p>
          <a:p>
            <a:pPr marL="457200" lvl="0" indent="-387350" rtl="0">
              <a:lnSpc>
                <a:spcPct val="115000"/>
              </a:lnSpc>
              <a:spcBef>
                <a:spcPts val="0"/>
              </a:spcBef>
              <a:spcAft>
                <a:spcPts val="0"/>
              </a:spcAft>
              <a:buSzPts val="2500"/>
              <a:buChar char="➝"/>
            </a:pPr>
            <a:r>
              <a:rPr lang="en" sz="2500"/>
              <a:t>Credibility</a:t>
            </a:r>
            <a:endParaRPr sz="2500"/>
          </a:p>
          <a:p>
            <a:pPr marL="457200" lvl="0" indent="-387350" rtl="0">
              <a:lnSpc>
                <a:spcPct val="115000"/>
              </a:lnSpc>
              <a:spcBef>
                <a:spcPts val="0"/>
              </a:spcBef>
              <a:spcAft>
                <a:spcPts val="0"/>
              </a:spcAft>
              <a:buSzPts val="2500"/>
              <a:buChar char="➝"/>
            </a:pPr>
            <a:r>
              <a:rPr lang="en" sz="2500"/>
              <a:t>Unreliable </a:t>
            </a:r>
            <a:endParaRPr sz="2500"/>
          </a:p>
          <a:p>
            <a:pPr marL="457200" lvl="0" indent="-387350" rtl="0">
              <a:lnSpc>
                <a:spcPct val="115000"/>
              </a:lnSpc>
              <a:spcBef>
                <a:spcPts val="0"/>
              </a:spcBef>
              <a:spcAft>
                <a:spcPts val="0"/>
              </a:spcAft>
              <a:buSzPts val="2500"/>
              <a:buChar char="➝"/>
            </a:pPr>
            <a:r>
              <a:rPr lang="en" sz="2500"/>
              <a:t>Lack of education and understanding</a:t>
            </a:r>
            <a:endParaRPr sz="2500"/>
          </a:p>
          <a:p>
            <a:pPr marL="457200" lvl="0" indent="-387350" rtl="0">
              <a:lnSpc>
                <a:spcPct val="115000"/>
              </a:lnSpc>
              <a:spcBef>
                <a:spcPts val="0"/>
              </a:spcBef>
              <a:spcAft>
                <a:spcPts val="0"/>
              </a:spcAft>
              <a:buSzPts val="2500"/>
              <a:buChar char="➝"/>
            </a:pPr>
            <a:r>
              <a:rPr lang="en" sz="2500"/>
              <a:t>Unable to verbalize </a:t>
            </a:r>
            <a:endParaRPr sz="2500"/>
          </a:p>
          <a:p>
            <a:pPr marL="457200" lvl="0" indent="-387350" rtl="0">
              <a:lnSpc>
                <a:spcPct val="115000"/>
              </a:lnSpc>
              <a:spcBef>
                <a:spcPts val="0"/>
              </a:spcBef>
              <a:spcAft>
                <a:spcPts val="0"/>
              </a:spcAft>
              <a:buSzPts val="2500"/>
              <a:buChar char="➝"/>
            </a:pPr>
            <a:r>
              <a:rPr lang="en" sz="2500"/>
              <a:t>May be unaware of the extent of the issue</a:t>
            </a:r>
            <a:endParaRPr sz="2500"/>
          </a:p>
        </p:txBody>
      </p:sp>
      <p:pic>
        <p:nvPicPr>
          <p:cNvPr id="304" name="Shape 304"/>
          <p:cNvPicPr preferRelativeResize="0"/>
          <p:nvPr/>
        </p:nvPicPr>
        <p:blipFill rotWithShape="1">
          <a:blip r:embed="rId3">
            <a:alphaModFix/>
          </a:blip>
          <a:srcRect l="17066" r="26288"/>
          <a:stretch/>
        </p:blipFill>
        <p:spPr>
          <a:xfrm>
            <a:off x="5234275" y="1306477"/>
            <a:ext cx="2650675" cy="3123425"/>
          </a:xfrm>
          <a:prstGeom prst="rect">
            <a:avLst/>
          </a:prstGeom>
          <a:noFill/>
          <a:ln>
            <a:noFill/>
          </a:ln>
        </p:spPr>
      </p:pic>
      <p:sp>
        <p:nvSpPr>
          <p:cNvPr id="305" name="Shape 305"/>
          <p:cNvSpPr txBox="1"/>
          <p:nvPr/>
        </p:nvSpPr>
        <p:spPr>
          <a:xfrm>
            <a:off x="0" y="4799950"/>
            <a:ext cx="4005900" cy="29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a:solidFill>
                  <a:srgbClr val="162D5A"/>
                </a:solidFill>
                <a:latin typeface="Pontano Sans"/>
                <a:ea typeface="Pontano Sans"/>
                <a:cs typeface="Pontano Sans"/>
                <a:sym typeface="Pontano Sans"/>
              </a:rPr>
              <a:t>DAWN, 2014; McFeely &amp; Trew, 2011</a:t>
            </a:r>
            <a:endParaRPr b="1">
              <a:solidFill>
                <a:srgbClr val="162D5A"/>
              </a:solidFill>
              <a:latin typeface="Pontano Sans"/>
              <a:ea typeface="Pontano Sans"/>
              <a:cs typeface="Pontano Sans"/>
              <a:sym typeface="Pontan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p:nvPr/>
        </p:nvSpPr>
        <p:spPr>
          <a:xfrm>
            <a:off x="8168100" y="0"/>
            <a:ext cx="9759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txBox="1">
            <a:spLocks noGrp="1"/>
          </p:cNvSpPr>
          <p:nvPr>
            <p:ph type="sldNum" idx="12"/>
          </p:nvPr>
        </p:nvSpPr>
        <p:spPr>
          <a:xfrm>
            <a:off x="904884" y="4749901"/>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pic>
        <p:nvPicPr>
          <p:cNvPr id="312" name="Shape 312"/>
          <p:cNvPicPr preferRelativeResize="0"/>
          <p:nvPr/>
        </p:nvPicPr>
        <p:blipFill>
          <a:blip r:embed="rId3">
            <a:alphaModFix/>
          </a:blip>
          <a:stretch>
            <a:fillRect/>
          </a:stretch>
        </p:blipFill>
        <p:spPr>
          <a:xfrm rot="10800000">
            <a:off x="-39175" y="0"/>
            <a:ext cx="944050" cy="5143500"/>
          </a:xfrm>
          <a:prstGeom prst="rect">
            <a:avLst/>
          </a:prstGeom>
          <a:noFill/>
          <a:ln>
            <a:noFill/>
          </a:ln>
        </p:spPr>
      </p:pic>
      <p:sp>
        <p:nvSpPr>
          <p:cNvPr id="313" name="Shape 313"/>
          <p:cNvSpPr txBox="1">
            <a:spLocks noGrp="1"/>
          </p:cNvSpPr>
          <p:nvPr>
            <p:ph type="title" idx="4294967295"/>
          </p:nvPr>
        </p:nvSpPr>
        <p:spPr>
          <a:xfrm>
            <a:off x="2140525" y="238250"/>
            <a:ext cx="5609100" cy="72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t>Vulnerability in Care</a:t>
            </a:r>
            <a:endParaRPr sz="3200" dirty="0"/>
          </a:p>
        </p:txBody>
      </p:sp>
      <p:sp>
        <p:nvSpPr>
          <p:cNvPr id="314" name="Shape 314"/>
          <p:cNvSpPr txBox="1">
            <a:spLocks noGrp="1"/>
          </p:cNvSpPr>
          <p:nvPr>
            <p:ph type="body" idx="4294967295"/>
          </p:nvPr>
        </p:nvSpPr>
        <p:spPr>
          <a:xfrm>
            <a:off x="4073650" y="1011175"/>
            <a:ext cx="4904400" cy="3743700"/>
          </a:xfrm>
          <a:prstGeom prst="rect">
            <a:avLst/>
          </a:prstGeom>
        </p:spPr>
        <p:txBody>
          <a:bodyPr spcFirstLastPara="1" wrap="square" lIns="91425" tIns="91425" rIns="91425" bIns="91425" anchor="t" anchorCtr="0">
            <a:noAutofit/>
          </a:bodyPr>
          <a:lstStyle/>
          <a:p>
            <a:pPr marL="457200" lvl="0" indent="-387350" rtl="0">
              <a:lnSpc>
                <a:spcPct val="115000"/>
              </a:lnSpc>
              <a:spcBef>
                <a:spcPts val="600"/>
              </a:spcBef>
              <a:spcAft>
                <a:spcPts val="0"/>
              </a:spcAft>
              <a:buSzPts val="2500"/>
              <a:buChar char="➝"/>
            </a:pPr>
            <a:r>
              <a:rPr lang="en" sz="2500"/>
              <a:t>Caretaker - intimate partner, family member, friend, employed caregiver, etc.</a:t>
            </a:r>
            <a:endParaRPr sz="2500"/>
          </a:p>
          <a:p>
            <a:pPr marL="457200" lvl="0" indent="-387350" rtl="0">
              <a:lnSpc>
                <a:spcPct val="115000"/>
              </a:lnSpc>
              <a:spcBef>
                <a:spcPts val="0"/>
              </a:spcBef>
              <a:spcAft>
                <a:spcPts val="0"/>
              </a:spcAft>
              <a:buSzPts val="2500"/>
              <a:buChar char="➝"/>
            </a:pPr>
            <a:r>
              <a:rPr lang="en" sz="2500"/>
              <a:t>Nature of work can be intimate</a:t>
            </a:r>
            <a:endParaRPr sz="2500"/>
          </a:p>
          <a:p>
            <a:pPr marL="457200" lvl="0" indent="-387350" rtl="0">
              <a:lnSpc>
                <a:spcPct val="115000"/>
              </a:lnSpc>
              <a:spcBef>
                <a:spcPts val="0"/>
              </a:spcBef>
              <a:spcAft>
                <a:spcPts val="0"/>
              </a:spcAft>
              <a:buSzPts val="2500"/>
              <a:buChar char="➝"/>
            </a:pPr>
            <a:r>
              <a:rPr lang="en" sz="2500"/>
              <a:t>Lose support/continued care if reported</a:t>
            </a:r>
            <a:endParaRPr sz="2500"/>
          </a:p>
          <a:p>
            <a:pPr marL="457200" lvl="0" indent="-387350" rtl="0">
              <a:lnSpc>
                <a:spcPct val="115000"/>
              </a:lnSpc>
              <a:spcBef>
                <a:spcPts val="0"/>
              </a:spcBef>
              <a:spcAft>
                <a:spcPts val="0"/>
              </a:spcAft>
              <a:buSzPts val="2500"/>
              <a:buChar char="➝"/>
            </a:pPr>
            <a:r>
              <a:rPr lang="en" sz="2500"/>
              <a:t>Goes beyond traditional methods of abuse</a:t>
            </a:r>
            <a:endParaRPr sz="2500"/>
          </a:p>
        </p:txBody>
      </p:sp>
      <p:pic>
        <p:nvPicPr>
          <p:cNvPr id="315" name="Shape 315"/>
          <p:cNvPicPr preferRelativeResize="0"/>
          <p:nvPr/>
        </p:nvPicPr>
        <p:blipFill>
          <a:blip r:embed="rId4">
            <a:alphaModFix/>
          </a:blip>
          <a:stretch>
            <a:fillRect/>
          </a:stretch>
        </p:blipFill>
        <p:spPr>
          <a:xfrm>
            <a:off x="982688" y="1567375"/>
            <a:ext cx="3013125" cy="2008750"/>
          </a:xfrm>
          <a:prstGeom prst="rect">
            <a:avLst/>
          </a:prstGeom>
          <a:noFill/>
          <a:ln>
            <a:noFill/>
          </a:ln>
        </p:spPr>
      </p:pic>
      <p:sp>
        <p:nvSpPr>
          <p:cNvPr id="316" name="Shape 316"/>
          <p:cNvSpPr txBox="1"/>
          <p:nvPr/>
        </p:nvSpPr>
        <p:spPr>
          <a:xfrm>
            <a:off x="1131063" y="4653301"/>
            <a:ext cx="3635100" cy="29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162D5A"/>
                </a:solidFill>
                <a:latin typeface="Pontano Sans"/>
                <a:ea typeface="Pontano Sans"/>
                <a:cs typeface="Pontano Sans"/>
                <a:sym typeface="Pontano Sans"/>
              </a:rPr>
              <a:t>Plummer &amp; Fundley, 2012; Saxton et al., 2001</a:t>
            </a:r>
            <a:endParaRPr b="1" dirty="0">
              <a:solidFill>
                <a:srgbClr val="162D5A"/>
              </a:solidFill>
              <a:latin typeface="Pontano Sans"/>
              <a:ea typeface="Pontano Sans"/>
              <a:cs typeface="Pontano Sans"/>
              <a:sym typeface="Pontan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sldNum" idx="12"/>
          </p:nvPr>
        </p:nvSpPr>
        <p:spPr>
          <a:xfrm>
            <a:off x="904884" y="4749901"/>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9</a:t>
            </a:fld>
            <a:endParaRPr/>
          </a:p>
        </p:txBody>
      </p:sp>
      <p:sp>
        <p:nvSpPr>
          <p:cNvPr id="152" name="Shape 152"/>
          <p:cNvSpPr/>
          <p:nvPr/>
        </p:nvSpPr>
        <p:spPr>
          <a:xfrm>
            <a:off x="8114500" y="0"/>
            <a:ext cx="1105800" cy="5143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53" name="Shape 153"/>
          <p:cNvPicPr preferRelativeResize="0"/>
          <p:nvPr/>
        </p:nvPicPr>
        <p:blipFill>
          <a:blip r:embed="rId3">
            <a:alphaModFix/>
          </a:blip>
          <a:stretch>
            <a:fillRect/>
          </a:stretch>
        </p:blipFill>
        <p:spPr>
          <a:xfrm rot="10800000">
            <a:off x="0" y="0"/>
            <a:ext cx="904875" cy="5143500"/>
          </a:xfrm>
          <a:prstGeom prst="rect">
            <a:avLst/>
          </a:prstGeom>
          <a:noFill/>
          <a:ln>
            <a:noFill/>
          </a:ln>
        </p:spPr>
      </p:pic>
      <p:sp>
        <p:nvSpPr>
          <p:cNvPr id="154" name="Shape 154"/>
          <p:cNvSpPr txBox="1">
            <a:spLocks noGrp="1"/>
          </p:cNvSpPr>
          <p:nvPr>
            <p:ph type="title" idx="4294967295"/>
          </p:nvPr>
        </p:nvSpPr>
        <p:spPr>
          <a:xfrm>
            <a:off x="2283300" y="322000"/>
            <a:ext cx="4577400" cy="72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t>Community Partners</a:t>
            </a:r>
            <a:endParaRPr sz="3200" dirty="0"/>
          </a:p>
        </p:txBody>
      </p:sp>
      <p:sp>
        <p:nvSpPr>
          <p:cNvPr id="155" name="Shape 155"/>
          <p:cNvSpPr txBox="1">
            <a:spLocks noGrp="1"/>
          </p:cNvSpPr>
          <p:nvPr>
            <p:ph type="body" idx="4294967295"/>
          </p:nvPr>
        </p:nvSpPr>
        <p:spPr>
          <a:xfrm>
            <a:off x="904875" y="1153550"/>
            <a:ext cx="8239200" cy="34926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SzPts val="1800"/>
              <a:buChar char="➝"/>
            </a:pPr>
            <a:r>
              <a:rPr lang="en" dirty="0"/>
              <a:t>Silke Brabander, Associate Director, MMFC</a:t>
            </a:r>
          </a:p>
          <a:p>
            <a:pPr marL="457200" lvl="0" indent="-342900" rtl="0">
              <a:lnSpc>
                <a:spcPct val="115000"/>
              </a:lnSpc>
              <a:spcBef>
                <a:spcPts val="0"/>
              </a:spcBef>
              <a:spcAft>
                <a:spcPts val="0"/>
              </a:spcAft>
              <a:buSzPts val="1800"/>
              <a:buChar char="➝"/>
            </a:pPr>
            <a:r>
              <a:rPr lang="en" dirty="0"/>
              <a:t>Rina Arsenault, Former Associate Director, MMFC</a:t>
            </a:r>
          </a:p>
          <a:p>
            <a:pPr marL="457200" lvl="0" indent="-342900" rtl="0">
              <a:lnSpc>
                <a:spcPct val="115000"/>
              </a:lnSpc>
              <a:spcBef>
                <a:spcPts val="0"/>
              </a:spcBef>
              <a:spcAft>
                <a:spcPts val="0"/>
              </a:spcAft>
              <a:buSzPts val="1800"/>
              <a:buChar char="➝"/>
            </a:pPr>
            <a:r>
              <a:rPr lang="en" dirty="0"/>
              <a:t>Charles Gaucher, School of Social Work, U de M</a:t>
            </a:r>
            <a:endParaRPr dirty="0"/>
          </a:p>
          <a:p>
            <a:pPr marL="457200" lvl="0" indent="-342900" rtl="0">
              <a:lnSpc>
                <a:spcPct val="115000"/>
              </a:lnSpc>
              <a:spcBef>
                <a:spcPts val="0"/>
              </a:spcBef>
              <a:spcAft>
                <a:spcPts val="0"/>
              </a:spcAft>
              <a:buSzPts val="1800"/>
              <a:buChar char="➝"/>
            </a:pPr>
            <a:r>
              <a:rPr lang="en" dirty="0"/>
              <a:t>Martine Paquet, NB Association of Social Workers</a:t>
            </a:r>
            <a:endParaRPr dirty="0"/>
          </a:p>
          <a:p>
            <a:pPr marL="457200" lvl="0" indent="-342900" rtl="0">
              <a:lnSpc>
                <a:spcPct val="115000"/>
              </a:lnSpc>
              <a:spcBef>
                <a:spcPts val="0"/>
              </a:spcBef>
              <a:spcAft>
                <a:spcPts val="0"/>
              </a:spcAft>
              <a:buSzPts val="1800"/>
              <a:buChar char="➝"/>
            </a:pPr>
            <a:r>
              <a:rPr lang="en" dirty="0"/>
              <a:t>Emma MacKenzie Ballard, Premier’s Council on Disabilities</a:t>
            </a:r>
            <a:endParaRPr dirty="0"/>
          </a:p>
          <a:p>
            <a:pPr marL="457200" lvl="0" indent="-342900" rtl="0">
              <a:lnSpc>
                <a:spcPct val="115000"/>
              </a:lnSpc>
              <a:spcBef>
                <a:spcPts val="0"/>
              </a:spcBef>
              <a:spcAft>
                <a:spcPts val="0"/>
              </a:spcAft>
              <a:buSzPts val="1800"/>
              <a:buChar char="➝"/>
            </a:pPr>
            <a:r>
              <a:rPr lang="en" dirty="0"/>
              <a:t>Ken Pike &amp; Sarah Wagner, NB Community Living</a:t>
            </a:r>
            <a:endParaRPr dirty="0"/>
          </a:p>
          <a:p>
            <a:pPr marL="457200" lvl="0" indent="-342900" rtl="0">
              <a:lnSpc>
                <a:spcPct val="115000"/>
              </a:lnSpc>
              <a:spcBef>
                <a:spcPts val="0"/>
              </a:spcBef>
              <a:spcAft>
                <a:spcPts val="0"/>
              </a:spcAft>
              <a:buSzPts val="1800"/>
              <a:buChar char="➝"/>
            </a:pPr>
            <a:r>
              <a:rPr lang="en" dirty="0"/>
              <a:t>Meranda McLaughlin, Justice and Public Safety</a:t>
            </a:r>
            <a:endParaRPr dirty="0"/>
          </a:p>
          <a:p>
            <a:pPr marL="457200" lvl="0" indent="-342900" rtl="0">
              <a:lnSpc>
                <a:spcPct val="115000"/>
              </a:lnSpc>
              <a:spcBef>
                <a:spcPts val="0"/>
              </a:spcBef>
              <a:spcAft>
                <a:spcPts val="0"/>
              </a:spcAft>
              <a:buSzPts val="1800"/>
              <a:buChar char="➝"/>
            </a:pPr>
            <a:r>
              <a:rPr lang="en" dirty="0"/>
              <a:t>Anne Chiasson-Doiron, Vie Autonome P</a:t>
            </a:r>
            <a:r>
              <a:rPr lang="en" dirty="0">
                <a:solidFill>
                  <a:schemeClr val="dk1"/>
                </a:solidFill>
              </a:rPr>
              <a:t>é</a:t>
            </a:r>
            <a:r>
              <a:rPr lang="en" dirty="0"/>
              <a:t>ninsule Acadienne</a:t>
            </a:r>
            <a:endParaRPr dirty="0"/>
          </a:p>
          <a:p>
            <a:pPr marL="457200" lvl="0" indent="-342900" rtl="0">
              <a:lnSpc>
                <a:spcPct val="115000"/>
              </a:lnSpc>
              <a:spcBef>
                <a:spcPts val="0"/>
              </a:spcBef>
              <a:spcAft>
                <a:spcPts val="0"/>
              </a:spcAft>
              <a:buSzPts val="1800"/>
              <a:buChar char="➝"/>
            </a:pPr>
            <a:r>
              <a:rPr lang="en" dirty="0"/>
              <a:t>Jamie Howie, Long Term Care &amp; Disability Support Services, Gov. of NB </a:t>
            </a:r>
            <a:endParaRPr dirty="0"/>
          </a:p>
          <a:p>
            <a:pPr marL="457200" lvl="0" indent="-342900" rtl="0">
              <a:lnSpc>
                <a:spcPct val="115000"/>
              </a:lnSpc>
              <a:spcBef>
                <a:spcPts val="0"/>
              </a:spcBef>
              <a:spcAft>
                <a:spcPts val="0"/>
              </a:spcAft>
              <a:buSzPts val="1800"/>
              <a:buChar char="➝"/>
            </a:pPr>
            <a:r>
              <a:rPr lang="en" dirty="0"/>
              <a:t>Madhu Verma, NB Multicultural Council</a:t>
            </a:r>
            <a:endParaRPr dirty="0"/>
          </a:p>
          <a:p>
            <a:pPr marL="457200" lvl="0" indent="-342900" rtl="0">
              <a:lnSpc>
                <a:spcPct val="115000"/>
              </a:lnSpc>
              <a:spcBef>
                <a:spcPts val="0"/>
              </a:spcBef>
              <a:spcAft>
                <a:spcPts val="0"/>
              </a:spcAft>
              <a:buSzPts val="1800"/>
              <a:buChar char="➝"/>
            </a:pPr>
            <a:r>
              <a:rPr lang="en" dirty="0"/>
              <a:t>Diedre Smith, Women’s Equality Branch, Gov. of NB</a:t>
            </a:r>
          </a:p>
          <a:p>
            <a:pPr marL="457200" lvl="0" indent="-342900" rtl="0">
              <a:lnSpc>
                <a:spcPct val="115000"/>
              </a:lnSpc>
              <a:spcBef>
                <a:spcPts val="0"/>
              </a:spcBef>
              <a:spcAft>
                <a:spcPts val="0"/>
              </a:spcAft>
              <a:buSzPts val="1800"/>
              <a:buChar char="➝"/>
            </a:pPr>
            <a:r>
              <a:rPr lang="en" dirty="0"/>
              <a:t>Lindsay Manuel, Women’s Equality Branch, Gov. of NB</a:t>
            </a:r>
            <a:endParaRPr dirty="0"/>
          </a:p>
          <a:p>
            <a:pPr marL="0" lvl="0" indent="0" rtl="0">
              <a:lnSpc>
                <a:spcPct val="115000"/>
              </a:lnSpc>
              <a:spcBef>
                <a:spcPts val="600"/>
              </a:spcBef>
              <a:spcAft>
                <a:spcPts val="0"/>
              </a:spcAft>
              <a:buNone/>
            </a:pPr>
            <a:endParaRPr sz="2600" dirty="0"/>
          </a:p>
          <a:p>
            <a:pPr marL="0" lvl="0" indent="0" rtl="0">
              <a:lnSpc>
                <a:spcPct val="115000"/>
              </a:lnSpc>
              <a:spcBef>
                <a:spcPts val="600"/>
              </a:spcBef>
              <a:spcAft>
                <a:spcPts val="0"/>
              </a:spcAft>
              <a:buNone/>
            </a:pPr>
            <a:endParaRPr sz="2600" dirty="0"/>
          </a:p>
        </p:txBody>
      </p:sp>
    </p:spTree>
  </p:cSld>
  <p:clrMapOvr>
    <a:masterClrMapping/>
  </p:clrMapOvr>
</p:sld>
</file>

<file path=ppt/theme/theme1.xml><?xml version="1.0" encoding="utf-8"?>
<a:theme xmlns:a="http://schemas.openxmlformats.org/drawingml/2006/main" name="Nest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10228</TotalTime>
  <Words>2984</Words>
  <Application>Microsoft Office PowerPoint</Application>
  <PresentationFormat>On-screen Show (16:9)</PresentationFormat>
  <Paragraphs>267</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Droid Serif</vt:lpstr>
      <vt:lpstr>Garamond</vt:lpstr>
      <vt:lpstr>Pontano Sans</vt:lpstr>
      <vt:lpstr>Symbol</vt:lpstr>
      <vt:lpstr>Times New Roman</vt:lpstr>
      <vt:lpstr>Nestor template</vt:lpstr>
      <vt:lpstr> Ending Violence against women living with disabilities: Insights into support systems from service providers in New Brunswick</vt:lpstr>
      <vt:lpstr>Presentation Outline</vt:lpstr>
      <vt:lpstr>History</vt:lpstr>
      <vt:lpstr>Accessibility</vt:lpstr>
      <vt:lpstr>“Disability”</vt:lpstr>
      <vt:lpstr>PowerPoint Presentation</vt:lpstr>
      <vt:lpstr>‘Believability’</vt:lpstr>
      <vt:lpstr>Vulnerability in Care</vt:lpstr>
      <vt:lpstr>Community Partners</vt:lpstr>
      <vt:lpstr>Research Goals</vt:lpstr>
      <vt:lpstr>Research Assistants</vt:lpstr>
      <vt:lpstr>Online survey goals</vt:lpstr>
      <vt:lpstr>Online survey participation</vt:lpstr>
      <vt:lpstr>Top four services offered related to prevention, education, or response to the abuse of a woman with a disability</vt:lpstr>
      <vt:lpstr>Most common types of abuse of women with disability or abusive circumstances organizations work with</vt:lpstr>
      <vt:lpstr>Challenges and barriers for service providers serving this population</vt:lpstr>
      <vt:lpstr>Respondents stated that the following would be the most helpful in working with this population:</vt:lpstr>
      <vt:lpstr>Voices of Service Providers</vt:lpstr>
      <vt:lpstr>Abuse and Disability </vt:lpstr>
      <vt:lpstr>Needs and Gaps for Service Providers </vt:lpstr>
      <vt:lpstr>Needs and Gaps for Service Providers </vt:lpstr>
      <vt:lpstr>Needs and Gaps for Service Providers </vt:lpstr>
      <vt:lpstr>Needs and Gaps for Service Providers </vt:lpstr>
      <vt:lpstr>Future Directions</vt:lpstr>
      <vt:lpstr>Thank You!</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Stories of Resilience</dc:title>
  <dc:creator>Angela Wisniewski</dc:creator>
  <cp:lastModifiedBy>Silke Brabander</cp:lastModifiedBy>
  <cp:revision>27</cp:revision>
  <cp:lastPrinted>2019-09-19T11:54:13Z</cp:lastPrinted>
  <dcterms:modified xsi:type="dcterms:W3CDTF">2019-10-17T13:17:44Z</dcterms:modified>
</cp:coreProperties>
</file>